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42" r:id="rId4"/>
  </p:sldMasterIdLst>
  <p:notesMasterIdLst>
    <p:notesMasterId r:id="rId57"/>
  </p:notesMasterIdLst>
  <p:handoutMasterIdLst>
    <p:handoutMasterId r:id="rId58"/>
  </p:handoutMasterIdLst>
  <p:sldIdLst>
    <p:sldId id="2439" r:id="rId5"/>
    <p:sldId id="277" r:id="rId6"/>
    <p:sldId id="2471" r:id="rId7"/>
    <p:sldId id="2445" r:id="rId8"/>
    <p:sldId id="2442" r:id="rId9"/>
    <p:sldId id="2440" r:id="rId10"/>
    <p:sldId id="2443" r:id="rId11"/>
    <p:sldId id="2444" r:id="rId12"/>
    <p:sldId id="2460" r:id="rId13"/>
    <p:sldId id="2446" r:id="rId14"/>
    <p:sldId id="2447" r:id="rId15"/>
    <p:sldId id="2448" r:id="rId16"/>
    <p:sldId id="2449" r:id="rId17"/>
    <p:sldId id="2450" r:id="rId18"/>
    <p:sldId id="2451" r:id="rId19"/>
    <p:sldId id="2452" r:id="rId20"/>
    <p:sldId id="2453" r:id="rId21"/>
    <p:sldId id="2454" r:id="rId22"/>
    <p:sldId id="2455" r:id="rId23"/>
    <p:sldId id="2456" r:id="rId24"/>
    <p:sldId id="2457" r:id="rId25"/>
    <p:sldId id="291" r:id="rId26"/>
    <p:sldId id="2458" r:id="rId27"/>
    <p:sldId id="2470" r:id="rId28"/>
    <p:sldId id="292" r:id="rId29"/>
    <p:sldId id="2461" r:id="rId30"/>
    <p:sldId id="2462" r:id="rId31"/>
    <p:sldId id="2463" r:id="rId32"/>
    <p:sldId id="2464" r:id="rId33"/>
    <p:sldId id="2474" r:id="rId34"/>
    <p:sldId id="2465" r:id="rId35"/>
    <p:sldId id="2472" r:id="rId36"/>
    <p:sldId id="2473" r:id="rId37"/>
    <p:sldId id="2489" r:id="rId38"/>
    <p:sldId id="2475" r:id="rId39"/>
    <p:sldId id="2488" r:id="rId40"/>
    <p:sldId id="2466" r:id="rId41"/>
    <p:sldId id="2487" r:id="rId42"/>
    <p:sldId id="2467" r:id="rId43"/>
    <p:sldId id="2483" r:id="rId44"/>
    <p:sldId id="2486" r:id="rId45"/>
    <p:sldId id="2484" r:id="rId46"/>
    <p:sldId id="2468" r:id="rId47"/>
    <p:sldId id="2481" r:id="rId48"/>
    <p:sldId id="2476" r:id="rId49"/>
    <p:sldId id="2478" r:id="rId50"/>
    <p:sldId id="2477" r:id="rId51"/>
    <p:sldId id="2479" r:id="rId52"/>
    <p:sldId id="2480" r:id="rId53"/>
    <p:sldId id="2469" r:id="rId54"/>
    <p:sldId id="2459" r:id="rId55"/>
    <p:sldId id="276"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60" autoAdjust="0"/>
    <p:restoredTop sz="93204" autoAdjust="0"/>
  </p:normalViewPr>
  <p:slideViewPr>
    <p:cSldViewPr snapToGrid="0">
      <p:cViewPr varScale="1">
        <p:scale>
          <a:sx n="82" d="100"/>
          <a:sy n="82" d="100"/>
        </p:scale>
        <p:origin x="874" y="53"/>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3/29/2025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3/29/2025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37d0fb86f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137d0fb86f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29</a:t>
            </a:fld>
            <a:endParaRPr lang="en-US" dirty="0"/>
          </a:p>
        </p:txBody>
      </p:sp>
    </p:spTree>
    <p:extLst>
      <p:ext uri="{BB962C8B-B14F-4D97-AF65-F5344CB8AC3E}">
        <p14:creationId xmlns:p14="http://schemas.microsoft.com/office/powerpoint/2010/main" val="2081914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30</a:t>
            </a:fld>
            <a:endParaRPr lang="en-US" dirty="0"/>
          </a:p>
        </p:txBody>
      </p:sp>
    </p:spTree>
    <p:extLst>
      <p:ext uri="{BB962C8B-B14F-4D97-AF65-F5344CB8AC3E}">
        <p14:creationId xmlns:p14="http://schemas.microsoft.com/office/powerpoint/2010/main" val="1849585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31</a:t>
            </a:fld>
            <a:endParaRPr lang="en-US" dirty="0"/>
          </a:p>
        </p:txBody>
      </p:sp>
    </p:spTree>
    <p:extLst>
      <p:ext uri="{BB962C8B-B14F-4D97-AF65-F5344CB8AC3E}">
        <p14:creationId xmlns:p14="http://schemas.microsoft.com/office/powerpoint/2010/main" val="2117770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32</a:t>
            </a:fld>
            <a:endParaRPr lang="en-US" dirty="0"/>
          </a:p>
        </p:txBody>
      </p:sp>
    </p:spTree>
    <p:extLst>
      <p:ext uri="{BB962C8B-B14F-4D97-AF65-F5344CB8AC3E}">
        <p14:creationId xmlns:p14="http://schemas.microsoft.com/office/powerpoint/2010/main" val="203853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33</a:t>
            </a:fld>
            <a:endParaRPr lang="en-US" dirty="0"/>
          </a:p>
        </p:txBody>
      </p:sp>
    </p:spTree>
    <p:extLst>
      <p:ext uri="{BB962C8B-B14F-4D97-AF65-F5344CB8AC3E}">
        <p14:creationId xmlns:p14="http://schemas.microsoft.com/office/powerpoint/2010/main" val="7428763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35</a:t>
            </a:fld>
            <a:endParaRPr lang="en-US" dirty="0"/>
          </a:p>
        </p:txBody>
      </p:sp>
    </p:spTree>
    <p:extLst>
      <p:ext uri="{BB962C8B-B14F-4D97-AF65-F5344CB8AC3E}">
        <p14:creationId xmlns:p14="http://schemas.microsoft.com/office/powerpoint/2010/main" val="3305225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37</a:t>
            </a:fld>
            <a:endParaRPr lang="en-US" dirty="0"/>
          </a:p>
        </p:txBody>
      </p:sp>
    </p:spTree>
    <p:extLst>
      <p:ext uri="{BB962C8B-B14F-4D97-AF65-F5344CB8AC3E}">
        <p14:creationId xmlns:p14="http://schemas.microsoft.com/office/powerpoint/2010/main" val="2452017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38</a:t>
            </a:fld>
            <a:endParaRPr lang="en-US" dirty="0"/>
          </a:p>
        </p:txBody>
      </p:sp>
    </p:spTree>
    <p:extLst>
      <p:ext uri="{BB962C8B-B14F-4D97-AF65-F5344CB8AC3E}">
        <p14:creationId xmlns:p14="http://schemas.microsoft.com/office/powerpoint/2010/main" val="1126675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39</a:t>
            </a:fld>
            <a:endParaRPr lang="en-US" dirty="0"/>
          </a:p>
        </p:txBody>
      </p:sp>
    </p:spTree>
    <p:extLst>
      <p:ext uri="{BB962C8B-B14F-4D97-AF65-F5344CB8AC3E}">
        <p14:creationId xmlns:p14="http://schemas.microsoft.com/office/powerpoint/2010/main" val="2768389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40</a:t>
            </a:fld>
            <a:endParaRPr lang="en-US" dirty="0"/>
          </a:p>
        </p:txBody>
      </p:sp>
    </p:spTree>
    <p:extLst>
      <p:ext uri="{BB962C8B-B14F-4D97-AF65-F5344CB8AC3E}">
        <p14:creationId xmlns:p14="http://schemas.microsoft.com/office/powerpoint/2010/main" val="340698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3217716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41</a:t>
            </a:fld>
            <a:endParaRPr lang="en-US" dirty="0"/>
          </a:p>
        </p:txBody>
      </p:sp>
    </p:spTree>
    <p:extLst>
      <p:ext uri="{BB962C8B-B14F-4D97-AF65-F5344CB8AC3E}">
        <p14:creationId xmlns:p14="http://schemas.microsoft.com/office/powerpoint/2010/main" val="3094582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42</a:t>
            </a:fld>
            <a:endParaRPr lang="en-US" dirty="0"/>
          </a:p>
        </p:txBody>
      </p:sp>
    </p:spTree>
    <p:extLst>
      <p:ext uri="{BB962C8B-B14F-4D97-AF65-F5344CB8AC3E}">
        <p14:creationId xmlns:p14="http://schemas.microsoft.com/office/powerpoint/2010/main" val="896202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43</a:t>
            </a:fld>
            <a:endParaRPr lang="en-US" dirty="0"/>
          </a:p>
        </p:txBody>
      </p:sp>
    </p:spTree>
    <p:extLst>
      <p:ext uri="{BB962C8B-B14F-4D97-AF65-F5344CB8AC3E}">
        <p14:creationId xmlns:p14="http://schemas.microsoft.com/office/powerpoint/2010/main" val="9276185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44</a:t>
            </a:fld>
            <a:endParaRPr lang="en-US" dirty="0"/>
          </a:p>
        </p:txBody>
      </p:sp>
    </p:spTree>
    <p:extLst>
      <p:ext uri="{BB962C8B-B14F-4D97-AF65-F5344CB8AC3E}">
        <p14:creationId xmlns:p14="http://schemas.microsoft.com/office/powerpoint/2010/main" val="1791153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45</a:t>
            </a:fld>
            <a:endParaRPr lang="en-US" dirty="0"/>
          </a:p>
        </p:txBody>
      </p:sp>
    </p:spTree>
    <p:extLst>
      <p:ext uri="{BB962C8B-B14F-4D97-AF65-F5344CB8AC3E}">
        <p14:creationId xmlns:p14="http://schemas.microsoft.com/office/powerpoint/2010/main" val="38030225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46</a:t>
            </a:fld>
            <a:endParaRPr lang="en-US" dirty="0"/>
          </a:p>
        </p:txBody>
      </p:sp>
    </p:spTree>
    <p:extLst>
      <p:ext uri="{BB962C8B-B14F-4D97-AF65-F5344CB8AC3E}">
        <p14:creationId xmlns:p14="http://schemas.microsoft.com/office/powerpoint/2010/main" val="3771654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47</a:t>
            </a:fld>
            <a:endParaRPr lang="en-US" dirty="0"/>
          </a:p>
        </p:txBody>
      </p:sp>
    </p:spTree>
    <p:extLst>
      <p:ext uri="{BB962C8B-B14F-4D97-AF65-F5344CB8AC3E}">
        <p14:creationId xmlns:p14="http://schemas.microsoft.com/office/powerpoint/2010/main" val="2282769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48</a:t>
            </a:fld>
            <a:endParaRPr lang="en-US" dirty="0"/>
          </a:p>
        </p:txBody>
      </p:sp>
    </p:spTree>
    <p:extLst>
      <p:ext uri="{BB962C8B-B14F-4D97-AF65-F5344CB8AC3E}">
        <p14:creationId xmlns:p14="http://schemas.microsoft.com/office/powerpoint/2010/main" val="961679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49</a:t>
            </a:fld>
            <a:endParaRPr lang="en-US" dirty="0"/>
          </a:p>
        </p:txBody>
      </p:sp>
    </p:spTree>
    <p:extLst>
      <p:ext uri="{BB962C8B-B14F-4D97-AF65-F5344CB8AC3E}">
        <p14:creationId xmlns:p14="http://schemas.microsoft.com/office/powerpoint/2010/main" val="1835404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50</a:t>
            </a:fld>
            <a:endParaRPr lang="en-US" dirty="0"/>
          </a:p>
        </p:txBody>
      </p:sp>
    </p:spTree>
    <p:extLst>
      <p:ext uri="{BB962C8B-B14F-4D97-AF65-F5344CB8AC3E}">
        <p14:creationId xmlns:p14="http://schemas.microsoft.com/office/powerpoint/2010/main" val="3963103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61684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52</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22</a:t>
            </a:fld>
            <a:endParaRPr lang="en-US" dirty="0"/>
          </a:p>
        </p:txBody>
      </p:sp>
    </p:spTree>
    <p:extLst>
      <p:ext uri="{BB962C8B-B14F-4D97-AF65-F5344CB8AC3E}">
        <p14:creationId xmlns:p14="http://schemas.microsoft.com/office/powerpoint/2010/main" val="1101034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214262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2371032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26</a:t>
            </a:fld>
            <a:endParaRPr lang="en-US" dirty="0"/>
          </a:p>
        </p:txBody>
      </p:sp>
    </p:spTree>
    <p:extLst>
      <p:ext uri="{BB962C8B-B14F-4D97-AF65-F5344CB8AC3E}">
        <p14:creationId xmlns:p14="http://schemas.microsoft.com/office/powerpoint/2010/main" val="1304444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27</a:t>
            </a:fld>
            <a:endParaRPr lang="en-US" dirty="0"/>
          </a:p>
        </p:txBody>
      </p:sp>
    </p:spTree>
    <p:extLst>
      <p:ext uri="{BB962C8B-B14F-4D97-AF65-F5344CB8AC3E}">
        <p14:creationId xmlns:p14="http://schemas.microsoft.com/office/powerpoint/2010/main" val="3624599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895658-EA1F-4910-80AB-4DA76E167475}" type="slidenum">
              <a:rPr lang="en-US" smtClean="0"/>
              <a:t>28</a:t>
            </a:fld>
            <a:endParaRPr lang="en-US" dirty="0"/>
          </a:p>
        </p:txBody>
      </p:sp>
    </p:spTree>
    <p:extLst>
      <p:ext uri="{BB962C8B-B14F-4D97-AF65-F5344CB8AC3E}">
        <p14:creationId xmlns:p14="http://schemas.microsoft.com/office/powerpoint/2010/main" val="933129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10"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16.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5956965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10339636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6108880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826327097"/>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8648439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367671369"/>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346451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7829654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49" y="429462"/>
            <a:ext cx="6343651"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5"/>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189">
              <a:lnSpc>
                <a:spcPts val="2000"/>
              </a:lnSpc>
              <a:defRPr sz="1800"/>
            </a:lvl2pPr>
            <a:lvl3pPr marL="914377">
              <a:lnSpc>
                <a:spcPts val="2000"/>
              </a:lnSpc>
              <a:defRPr sz="1800"/>
            </a:lvl3pPr>
            <a:lvl4pPr marL="1371566">
              <a:lnSpc>
                <a:spcPts val="2000"/>
              </a:lnSpc>
              <a:defRPr sz="1800"/>
            </a:lvl4pPr>
            <a:lvl5pPr marL="1828754">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2"/>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2"/>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5" y="6353177"/>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3451593260"/>
      </p:ext>
    </p:extLst>
  </p:cSld>
  <p:clrMapOvr>
    <a:masterClrMapping/>
  </p:clrMapOvr>
  <p:extLst>
    <p:ext uri="{DCECCB84-F9BA-43D5-87BE-67443E8EF086}">
      <p15:sldGuideLst xmlns:p15="http://schemas.microsoft.com/office/powerpoint/2012/main">
        <p15:guide id="1" orient="horz" pos="552">
          <p15:clr>
            <a:srgbClr val="FBAE40"/>
          </p15:clr>
        </p15:guide>
        <p15:guide id="2" pos="7104">
          <p15:clr>
            <a:srgbClr val="FBAE40"/>
          </p15:clr>
        </p15:guide>
        <p15:guide id="3" pos="739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4"/>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1" y="2417199"/>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783" lvl="1" indent="-228594"/>
            <a:r>
              <a:rPr lang="en-US" dirty="0"/>
              <a:t>Second level</a:t>
            </a:r>
          </a:p>
          <a:p>
            <a:pPr marL="1142971" lvl="2" indent="-228594"/>
            <a:r>
              <a:rPr lang="en-US" dirty="0"/>
              <a:t>Third level</a:t>
            </a:r>
          </a:p>
          <a:p>
            <a:pPr marL="1600160" lvl="3" indent="-228594"/>
            <a:r>
              <a:rPr lang="en-US" dirty="0"/>
              <a:t>Fourth level</a:t>
            </a:r>
          </a:p>
          <a:p>
            <a:pPr marL="2057349" lvl="4" indent="-228594"/>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3" y="2417765"/>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7"/>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2"/>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2"/>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956008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1"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7"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3"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7"/>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9" y="6350002"/>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9"/>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8732710"/>
      </p:ext>
    </p:extLst>
  </p:cSld>
  <p:clrMapOvr>
    <a:masterClrMapping/>
  </p:clrMapOvr>
  <p:extLst>
    <p:ext uri="{DCECCB84-F9BA-43D5-87BE-67443E8EF086}">
      <p15:sldGuideLst xmlns:p15="http://schemas.microsoft.com/office/powerpoint/2012/main">
        <p15:guide id="1" orient="horz" pos="1080">
          <p15:clr>
            <a:srgbClr val="FBAE40"/>
          </p15:clr>
        </p15:guide>
        <p15:guide id="2" orient="horz" pos="2160">
          <p15:clr>
            <a:srgbClr val="FBAE40"/>
          </p15:clr>
        </p15:guide>
        <p15:guide id="3" orient="horz" pos="3240">
          <p15:clr>
            <a:srgbClr val="FBAE40"/>
          </p15:clr>
        </p15:guide>
        <p15:guide id="4" orient="horz" pos="22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3/29/2025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915015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1"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3"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12/11/2023</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687976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9019727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12/11/2023</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9182695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grpSp>
        <p:nvGrpSpPr>
          <p:cNvPr id="6" name="Group 5">
            <a:extLst>
              <a:ext uri="{FF2B5EF4-FFF2-40B4-BE49-F238E27FC236}">
                <a16:creationId xmlns:a16="http://schemas.microsoft.com/office/drawing/2014/main" id="{F28DB5AF-EC64-07D5-FF51-161B990AA309}"/>
              </a:ext>
              <a:ext uri="{C183D7F6-B498-43B3-948B-1728B52AA6E4}">
                <adec:decorative xmlns:adec="http://schemas.microsoft.com/office/drawing/2017/decorative" val="1"/>
              </a:ext>
            </a:extLst>
          </p:cNvPr>
          <p:cNvGrpSpPr/>
          <p:nvPr userDrawn="1"/>
        </p:nvGrpSpPr>
        <p:grpSpPr>
          <a:xfrm>
            <a:off x="1" y="0"/>
            <a:ext cx="6843092" cy="6858000"/>
            <a:chOff x="0" y="0"/>
            <a:chExt cx="6843092" cy="6858000"/>
          </a:xfrm>
        </p:grpSpPr>
        <p:sp>
          <p:nvSpPr>
            <p:cNvPr id="7" name="Rectangle 6">
              <a:extLst>
                <a:ext uri="{FF2B5EF4-FFF2-40B4-BE49-F238E27FC236}">
                  <a16:creationId xmlns:a16="http://schemas.microsoft.com/office/drawing/2014/main" id="{B3A83F69-E9AD-B62F-34F9-8E7BDAE2F0C2}"/>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Rectangle 9">
              <a:extLst>
                <a:ext uri="{FF2B5EF4-FFF2-40B4-BE49-F238E27FC236}">
                  <a16:creationId xmlns:a16="http://schemas.microsoft.com/office/drawing/2014/main" id="{F9290EB5-1494-4265-9FC8-5614BF8EEA59}"/>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9" name="Rectangle 8">
              <a:extLst>
                <a:ext uri="{FF2B5EF4-FFF2-40B4-BE49-F238E27FC236}">
                  <a16:creationId xmlns:a16="http://schemas.microsoft.com/office/drawing/2014/main" id="{346949E8-F8AE-5E34-52F8-C212FF3166C8}"/>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a:extLst>
                <a:ext uri="{FF2B5EF4-FFF2-40B4-BE49-F238E27FC236}">
                  <a16:creationId xmlns:a16="http://schemas.microsoft.com/office/drawing/2014/main" id="{6A7BEB5B-079A-3B10-986F-B81CF1AC61DB}"/>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9">
              <a:extLst>
                <a:ext uri="{FF2B5EF4-FFF2-40B4-BE49-F238E27FC236}">
                  <a16:creationId xmlns:a16="http://schemas.microsoft.com/office/drawing/2014/main" id="{8D5C8318-D5EA-6013-C1C9-75E6AE361BD7}"/>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nvGrpSpPr>
            <p:cNvPr id="12" name="Group 11">
              <a:extLst>
                <a:ext uri="{FF2B5EF4-FFF2-40B4-BE49-F238E27FC236}">
                  <a16:creationId xmlns:a16="http://schemas.microsoft.com/office/drawing/2014/main" id="{82FE1E7C-B965-1719-C745-2D88A56D7FAB}"/>
                </a:ext>
              </a:extLst>
            </p:cNvPr>
            <p:cNvGrpSpPr/>
            <p:nvPr userDrawn="1"/>
          </p:nvGrpSpPr>
          <p:grpSpPr>
            <a:xfrm>
              <a:off x="23853" y="2101527"/>
              <a:ext cx="1920240" cy="1920240"/>
              <a:chOff x="5361924" y="7472790"/>
              <a:chExt cx="1828800" cy="1828800"/>
            </a:xfrm>
          </p:grpSpPr>
          <p:grpSp>
            <p:nvGrpSpPr>
              <p:cNvPr id="20" name="Group 19">
                <a:extLst>
                  <a:ext uri="{FF2B5EF4-FFF2-40B4-BE49-F238E27FC236}">
                    <a16:creationId xmlns:a16="http://schemas.microsoft.com/office/drawing/2014/main" id="{6B97C28B-F04F-C393-43E3-1BD76A7A9EAC}"/>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3BCC557C-3766-D6F9-8636-C62F47336D00}"/>
                    </a:ext>
                  </a:extLst>
                </p:cNvPr>
                <p:cNvGrpSpPr/>
                <p:nvPr userDrawn="1"/>
              </p:nvGrpSpPr>
              <p:grpSpPr>
                <a:xfrm>
                  <a:off x="5361924" y="7472790"/>
                  <a:ext cx="1828800" cy="1828800"/>
                  <a:chOff x="5388428" y="7173291"/>
                  <a:chExt cx="1828800" cy="1828800"/>
                </a:xfrm>
              </p:grpSpPr>
              <p:grpSp>
                <p:nvGrpSpPr>
                  <p:cNvPr id="28" name="Group 27">
                    <a:extLst>
                      <a:ext uri="{FF2B5EF4-FFF2-40B4-BE49-F238E27FC236}">
                        <a16:creationId xmlns:a16="http://schemas.microsoft.com/office/drawing/2014/main" id="{219973B4-4192-AC63-97EF-225C784E3D54}"/>
                      </a:ext>
                    </a:extLst>
                  </p:cNvPr>
                  <p:cNvGrpSpPr/>
                  <p:nvPr userDrawn="1"/>
                </p:nvGrpSpPr>
                <p:grpSpPr>
                  <a:xfrm>
                    <a:off x="5388428" y="7173291"/>
                    <a:ext cx="1828800" cy="1828800"/>
                    <a:chOff x="5388428" y="7173291"/>
                    <a:chExt cx="1828800" cy="1828800"/>
                  </a:xfrm>
                </p:grpSpPr>
                <p:grpSp>
                  <p:nvGrpSpPr>
                    <p:cNvPr id="30" name="Group 29">
                      <a:extLst>
                        <a:ext uri="{FF2B5EF4-FFF2-40B4-BE49-F238E27FC236}">
                          <a16:creationId xmlns:a16="http://schemas.microsoft.com/office/drawing/2014/main" id="{1AAFF829-24F5-6567-C316-FA3F6B5A7BA3}"/>
                        </a:ext>
                      </a:extLst>
                    </p:cNvPr>
                    <p:cNvGrpSpPr/>
                    <p:nvPr userDrawn="1"/>
                  </p:nvGrpSpPr>
                  <p:grpSpPr>
                    <a:xfrm>
                      <a:off x="5388428" y="7173291"/>
                      <a:ext cx="1828800" cy="1828800"/>
                      <a:chOff x="5579044" y="7049770"/>
                      <a:chExt cx="1828800" cy="1828800"/>
                    </a:xfrm>
                  </p:grpSpPr>
                  <p:grpSp>
                    <p:nvGrpSpPr>
                      <p:cNvPr id="32" name="Group 31">
                        <a:extLst>
                          <a:ext uri="{FF2B5EF4-FFF2-40B4-BE49-F238E27FC236}">
                            <a16:creationId xmlns:a16="http://schemas.microsoft.com/office/drawing/2014/main" id="{13E083A9-5B6E-D3B5-FC65-072A4747353E}"/>
                          </a:ext>
                        </a:extLst>
                      </p:cNvPr>
                      <p:cNvGrpSpPr/>
                      <p:nvPr userDrawn="1"/>
                    </p:nvGrpSpPr>
                    <p:grpSpPr>
                      <a:xfrm>
                        <a:off x="5579044" y="7049770"/>
                        <a:ext cx="1828800" cy="1828800"/>
                        <a:chOff x="5579044" y="7049770"/>
                        <a:chExt cx="1828800" cy="1828800"/>
                      </a:xfrm>
                    </p:grpSpPr>
                    <p:grpSp>
                      <p:nvGrpSpPr>
                        <p:cNvPr id="34" name="Group 33">
                          <a:extLst>
                            <a:ext uri="{FF2B5EF4-FFF2-40B4-BE49-F238E27FC236}">
                              <a16:creationId xmlns:a16="http://schemas.microsoft.com/office/drawing/2014/main" id="{1203BD70-57B7-9C00-9B42-79A9AFE9E2BF}"/>
                            </a:ext>
                          </a:extLst>
                        </p:cNvPr>
                        <p:cNvGrpSpPr/>
                        <p:nvPr userDrawn="1"/>
                      </p:nvGrpSpPr>
                      <p:grpSpPr>
                        <a:xfrm>
                          <a:off x="5579044" y="7049770"/>
                          <a:ext cx="1828800" cy="1828800"/>
                          <a:chOff x="5579044" y="7049770"/>
                          <a:chExt cx="1828800" cy="1828800"/>
                        </a:xfrm>
                      </p:grpSpPr>
                      <p:grpSp>
                        <p:nvGrpSpPr>
                          <p:cNvPr id="36" name="Group 35">
                            <a:extLst>
                              <a:ext uri="{FF2B5EF4-FFF2-40B4-BE49-F238E27FC236}">
                                <a16:creationId xmlns:a16="http://schemas.microsoft.com/office/drawing/2014/main" id="{C60FA4A9-0DAF-7BA8-9E09-1D7D12A7EE91}"/>
                              </a:ext>
                            </a:extLst>
                          </p:cNvPr>
                          <p:cNvGrpSpPr/>
                          <p:nvPr userDrawn="1"/>
                        </p:nvGrpSpPr>
                        <p:grpSpPr>
                          <a:xfrm>
                            <a:off x="5579044" y="7049770"/>
                            <a:ext cx="1828800" cy="1828800"/>
                            <a:chOff x="5579044" y="7049770"/>
                            <a:chExt cx="1828800" cy="1828800"/>
                          </a:xfrm>
                        </p:grpSpPr>
                        <p:sp>
                          <p:nvSpPr>
                            <p:cNvPr id="38" name="Oval 37">
                              <a:extLst>
                                <a:ext uri="{FF2B5EF4-FFF2-40B4-BE49-F238E27FC236}">
                                  <a16:creationId xmlns:a16="http://schemas.microsoft.com/office/drawing/2014/main" id="{616612E3-3D46-8285-11DC-5C48097814C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39" name="Oval 38">
                              <a:extLst>
                                <a:ext uri="{FF2B5EF4-FFF2-40B4-BE49-F238E27FC236}">
                                  <a16:creationId xmlns:a16="http://schemas.microsoft.com/office/drawing/2014/main" id="{AF89317C-C400-0251-D2ED-8C371EAD5F18}"/>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37" name="Oval 36">
                            <a:extLst>
                              <a:ext uri="{FF2B5EF4-FFF2-40B4-BE49-F238E27FC236}">
                                <a16:creationId xmlns:a16="http://schemas.microsoft.com/office/drawing/2014/main" id="{BAAD56FF-8C3E-E606-C7C0-B3EF7B8AD7F0}"/>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35" name="Oval 34">
                          <a:extLst>
                            <a:ext uri="{FF2B5EF4-FFF2-40B4-BE49-F238E27FC236}">
                              <a16:creationId xmlns:a16="http://schemas.microsoft.com/office/drawing/2014/main" id="{E1FF468D-BA9A-04C3-44A3-B98A0D67543B}"/>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33" name="Oval 32">
                        <a:extLst>
                          <a:ext uri="{FF2B5EF4-FFF2-40B4-BE49-F238E27FC236}">
                            <a16:creationId xmlns:a16="http://schemas.microsoft.com/office/drawing/2014/main" id="{D2B48784-67D7-89E2-728C-B1220848BDC4}"/>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31" name="Oval 30">
                      <a:extLst>
                        <a:ext uri="{FF2B5EF4-FFF2-40B4-BE49-F238E27FC236}">
                          <a16:creationId xmlns:a16="http://schemas.microsoft.com/office/drawing/2014/main" id="{C60A5F4D-C865-131A-191F-33144463FF3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29" name="Oval 28">
                    <a:extLst>
                      <a:ext uri="{FF2B5EF4-FFF2-40B4-BE49-F238E27FC236}">
                        <a16:creationId xmlns:a16="http://schemas.microsoft.com/office/drawing/2014/main" id="{B5A6D61D-5B09-EE77-DE22-3945B4AC4985}"/>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23" name="Oval 22">
                  <a:extLst>
                    <a:ext uri="{FF2B5EF4-FFF2-40B4-BE49-F238E27FC236}">
                      <a16:creationId xmlns:a16="http://schemas.microsoft.com/office/drawing/2014/main" id="{E6153E54-9F02-C84C-2F14-77816F2D4C91}"/>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24" name="Oval 23">
                  <a:extLst>
                    <a:ext uri="{FF2B5EF4-FFF2-40B4-BE49-F238E27FC236}">
                      <a16:creationId xmlns:a16="http://schemas.microsoft.com/office/drawing/2014/main" id="{E908A2B1-F5F5-D5C1-4D5B-1AC445AE8E31}"/>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25" name="Oval 24">
                  <a:extLst>
                    <a:ext uri="{FF2B5EF4-FFF2-40B4-BE49-F238E27FC236}">
                      <a16:creationId xmlns:a16="http://schemas.microsoft.com/office/drawing/2014/main" id="{65D4535C-2D73-07F6-EC3A-8B5CDDA53338}"/>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26" name="Oval 25">
                  <a:extLst>
                    <a:ext uri="{FF2B5EF4-FFF2-40B4-BE49-F238E27FC236}">
                      <a16:creationId xmlns:a16="http://schemas.microsoft.com/office/drawing/2014/main" id="{E913C583-0648-A704-A23B-7CEE6F6D3BBA}"/>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sp>
              <p:nvSpPr>
                <p:cNvPr id="27" name="Oval 26">
                  <a:extLst>
                    <a:ext uri="{FF2B5EF4-FFF2-40B4-BE49-F238E27FC236}">
                      <a16:creationId xmlns:a16="http://schemas.microsoft.com/office/drawing/2014/main" id="{37C56A43-2D68-BE2B-633C-4143E253DE69}"/>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21" name="Oval 20">
                <a:extLst>
                  <a:ext uri="{FF2B5EF4-FFF2-40B4-BE49-F238E27FC236}">
                    <a16:creationId xmlns:a16="http://schemas.microsoft.com/office/drawing/2014/main" id="{D95F2E6C-575C-3EBB-ADAA-EF7759848853}"/>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 </a:t>
                </a:r>
              </a:p>
            </p:txBody>
          </p:sp>
        </p:grpSp>
        <p:sp>
          <p:nvSpPr>
            <p:cNvPr id="13" name="Freeform: Shape 12">
              <a:extLst>
                <a:ext uri="{FF2B5EF4-FFF2-40B4-BE49-F238E27FC236}">
                  <a16:creationId xmlns:a16="http://schemas.microsoft.com/office/drawing/2014/main" id="{A00D1BFE-CABB-4043-4ED3-FC600A5DF9D4}"/>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800" dirty="0"/>
            </a:p>
          </p:txBody>
        </p:sp>
        <p:sp>
          <p:nvSpPr>
            <p:cNvPr id="14" name="Rectangle 9">
              <a:extLst>
                <a:ext uri="{FF2B5EF4-FFF2-40B4-BE49-F238E27FC236}">
                  <a16:creationId xmlns:a16="http://schemas.microsoft.com/office/drawing/2014/main" id="{9B3E32B5-FCF6-35DA-EAD5-F00B1508F9B2}"/>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5" name="Oval 14">
              <a:extLst>
                <a:ext uri="{FF2B5EF4-FFF2-40B4-BE49-F238E27FC236}">
                  <a16:creationId xmlns:a16="http://schemas.microsoft.com/office/drawing/2014/main" id="{F85631E8-ECCA-22C3-6FFD-EA7A2C3E5798}"/>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6" name="Rectangle 15">
              <a:extLst>
                <a:ext uri="{FF2B5EF4-FFF2-40B4-BE49-F238E27FC236}">
                  <a16:creationId xmlns:a16="http://schemas.microsoft.com/office/drawing/2014/main" id="{D77AB879-AF47-2AAC-0039-4621ABA40C71}"/>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7" name="Graphic 16">
              <a:extLst>
                <a:ext uri="{FF2B5EF4-FFF2-40B4-BE49-F238E27FC236}">
                  <a16:creationId xmlns:a16="http://schemas.microsoft.com/office/drawing/2014/main" id="{2437856E-C678-0C98-8D39-08AEEFFDD6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18" name="Graphic 17">
              <a:extLst>
                <a:ext uri="{FF2B5EF4-FFF2-40B4-BE49-F238E27FC236}">
                  <a16:creationId xmlns:a16="http://schemas.microsoft.com/office/drawing/2014/main" id="{3C3A1F86-97AF-61A5-D92A-713D6B5204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9" name="Straight Connector 18">
              <a:extLst>
                <a:ext uri="{FF2B5EF4-FFF2-40B4-BE49-F238E27FC236}">
                  <a16:creationId xmlns:a16="http://schemas.microsoft.com/office/drawing/2014/main" id="{8F778F73-ED3B-35AB-BEE5-D1143CEF7831}"/>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3841047"/>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12/11/2023</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055719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2077957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12/11/2023</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6323076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r>
              <a:rPr lang="en-US"/>
              <a:t>12/11/2023</a:t>
            </a:r>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8995021"/>
      </p:ext>
    </p:extLst>
  </p:cSld>
  <p:clrMap bg1="lt1" tx1="dk1" bg2="lt2" tx2="dk2" accent1="accent1" accent2="accent2" accent3="accent3" accent4="accent4" accent5="accent5" accent6="accent6" hlink="hlink" folHlink="folHlink"/>
  <p:sldLayoutIdLst>
    <p:sldLayoutId id="2147484243" r:id="rId1"/>
    <p:sldLayoutId id="2147484244" r:id="rId2"/>
    <p:sldLayoutId id="2147484245" r:id="rId3"/>
    <p:sldLayoutId id="2147484246" r:id="rId4"/>
    <p:sldLayoutId id="2147484247" r:id="rId5"/>
    <p:sldLayoutId id="2147484248" r:id="rId6"/>
    <p:sldLayoutId id="2147484249" r:id="rId7"/>
    <p:sldLayoutId id="2147484250" r:id="rId8"/>
    <p:sldLayoutId id="2147484251" r:id="rId9"/>
    <p:sldLayoutId id="2147484252" r:id="rId10"/>
    <p:sldLayoutId id="2147484253" r:id="rId11"/>
    <p:sldLayoutId id="2147484254" r:id="rId12"/>
    <p:sldLayoutId id="2147484255" r:id="rId13"/>
    <p:sldLayoutId id="2147484256" r:id="rId14"/>
    <p:sldLayoutId id="2147484257" r:id="rId15"/>
    <p:sldLayoutId id="2147484258" r:id="rId16"/>
    <p:sldLayoutId id="2147484259" r:id="rId17"/>
    <p:sldLayoutId id="2147484260" r:id="rId18"/>
    <p:sldLayoutId id="2147484261" r:id="rId19"/>
    <p:sldLayoutId id="2147483700" r:id="rId20"/>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18.xml"/><Relationship Id="rId5" Type="http://schemas.openxmlformats.org/officeDocument/2006/relationships/image" Target="../media/image41.jpeg"/><Relationship Id="rId4" Type="http://schemas.openxmlformats.org/officeDocument/2006/relationships/image" Target="../media/image32.jpeg"/></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openxmlformats.org/officeDocument/2006/relationships/image" Target="../media/image43.jpeg"/></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47.jpeg"/></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2" name="Picture 1">
            <a:extLst>
              <a:ext uri="{FF2B5EF4-FFF2-40B4-BE49-F238E27FC236}">
                <a16:creationId xmlns:a16="http://schemas.microsoft.com/office/drawing/2014/main" id="{67477A0B-52C7-6969-16AE-A5A5E4126622}"/>
              </a:ext>
            </a:extLst>
          </p:cNvPr>
          <p:cNvPicPr>
            <a:picLocks noChangeAspect="1"/>
          </p:cNvPicPr>
          <p:nvPr/>
        </p:nvPicPr>
        <p:blipFill rotWithShape="1">
          <a:blip r:embed="rId3"/>
          <a:srcRect t="24701" b="13330"/>
          <a:stretch/>
        </p:blipFill>
        <p:spPr>
          <a:xfrm>
            <a:off x="2" y="1609727"/>
            <a:ext cx="12144284" cy="4248148"/>
          </a:xfrm>
          <a:prstGeom prst="rect">
            <a:avLst/>
          </a:prstGeom>
        </p:spPr>
      </p:pic>
      <p:sp>
        <p:nvSpPr>
          <p:cNvPr id="162" name="Google Shape;162;p25"/>
          <p:cNvSpPr txBox="1"/>
          <p:nvPr/>
        </p:nvSpPr>
        <p:spPr>
          <a:xfrm>
            <a:off x="-507541" y="1619251"/>
            <a:ext cx="12192000" cy="948400"/>
          </a:xfrm>
          <a:prstGeom prst="rect">
            <a:avLst/>
          </a:prstGeom>
          <a:noFill/>
          <a:ln>
            <a:noFill/>
          </a:ln>
        </p:spPr>
        <p:txBody>
          <a:bodyPr spcFirstLastPara="1" wrap="square" lIns="121900" tIns="60933" rIns="121900" bIns="60933" anchor="t" anchorCtr="0">
            <a:noAutofit/>
          </a:bodyPr>
          <a:lstStyle/>
          <a:p>
            <a:pPr algn="ctr">
              <a:lnSpc>
                <a:spcPct val="90000"/>
              </a:lnSpc>
              <a:buClr>
                <a:srgbClr val="2E75B5"/>
              </a:buClr>
              <a:buSzPts val="3600"/>
            </a:pPr>
            <a:r>
              <a:rPr lang="en-US" sz="3733" b="1" dirty="0" err="1">
                <a:solidFill>
                  <a:srgbClr val="0070C0"/>
                </a:solidFill>
                <a:latin typeface="Century" panose="02040604050505020304" pitchFamily="18" charset="0"/>
                <a:ea typeface="Arial Rounded"/>
                <a:cs typeface="Arial Rounded"/>
                <a:sym typeface="Arial Rounded"/>
              </a:rPr>
              <a:t>LegalEase</a:t>
            </a:r>
            <a:endParaRPr sz="3733" b="1" dirty="0">
              <a:solidFill>
                <a:srgbClr val="0070C0"/>
              </a:solidFill>
              <a:latin typeface="Century" panose="02040604050505020304" pitchFamily="18" charset="0"/>
              <a:ea typeface="Arial Rounded"/>
              <a:cs typeface="Arial Rounded"/>
              <a:sym typeface="Arial Rounded"/>
            </a:endParaRPr>
          </a:p>
        </p:txBody>
      </p:sp>
      <p:sp>
        <p:nvSpPr>
          <p:cNvPr id="163" name="Google Shape;163;p25"/>
          <p:cNvSpPr txBox="1"/>
          <p:nvPr/>
        </p:nvSpPr>
        <p:spPr>
          <a:xfrm>
            <a:off x="4346459" y="2261253"/>
            <a:ext cx="7338000" cy="1526400"/>
          </a:xfrm>
          <a:prstGeom prst="rect">
            <a:avLst/>
          </a:prstGeom>
          <a:noFill/>
          <a:ln>
            <a:noFill/>
          </a:ln>
        </p:spPr>
        <p:txBody>
          <a:bodyPr spcFirstLastPara="1" wrap="square" lIns="121900" tIns="60933" rIns="121900" bIns="60933" anchor="t" anchorCtr="0">
            <a:noAutofit/>
          </a:bodyPr>
          <a:lstStyle/>
          <a:p>
            <a:pPr algn="r">
              <a:lnSpc>
                <a:spcPct val="90000"/>
              </a:lnSpc>
              <a:buClr>
                <a:srgbClr val="0070C0"/>
              </a:buClr>
              <a:buSzPts val="2400"/>
            </a:pPr>
            <a:r>
              <a:rPr lang="en" sz="2933" b="1" i="1" dirty="0">
                <a:solidFill>
                  <a:srgbClr val="0070C0"/>
                </a:solidFill>
                <a:latin typeface="Twentieth Century"/>
                <a:ea typeface="Twentieth Century"/>
                <a:cs typeface="Twentieth Century"/>
                <a:sym typeface="Twentieth Century"/>
              </a:rPr>
              <a:t>Project Team:</a:t>
            </a:r>
            <a:endParaRPr sz="2933" dirty="0"/>
          </a:p>
          <a:p>
            <a:pPr algn="r">
              <a:lnSpc>
                <a:spcPct val="90000"/>
              </a:lnSpc>
              <a:spcBef>
                <a:spcPts val="800"/>
              </a:spcBef>
              <a:buClr>
                <a:schemeClr val="dk1"/>
              </a:buClr>
              <a:buSzPts val="1100"/>
            </a:pPr>
            <a:r>
              <a:rPr lang="en-US" dirty="0">
                <a:solidFill>
                  <a:schemeClr val="dk1"/>
                </a:solidFill>
                <a:latin typeface="Franklin Gothic Medium Cond" panose="020B0606030402020204" pitchFamily="34" charset="0"/>
                <a:ea typeface="Twentieth Century"/>
                <a:cs typeface="Twentieth Century"/>
                <a:sym typeface="Twentieth Century"/>
              </a:rPr>
              <a:t>MEYA MARIA TONY(TOC22CS096)</a:t>
            </a:r>
          </a:p>
          <a:p>
            <a:pPr algn="r">
              <a:lnSpc>
                <a:spcPct val="90000"/>
              </a:lnSpc>
              <a:spcBef>
                <a:spcPts val="800"/>
              </a:spcBef>
              <a:buClr>
                <a:schemeClr val="dk1"/>
              </a:buClr>
              <a:buSzPts val="1100"/>
            </a:pPr>
            <a:r>
              <a:rPr lang="en-US" dirty="0">
                <a:solidFill>
                  <a:schemeClr val="dk1"/>
                </a:solidFill>
                <a:latin typeface="Franklin Gothic Medium Cond" panose="020B0606030402020204" pitchFamily="34" charset="0"/>
                <a:ea typeface="Twentieth Century"/>
                <a:cs typeface="Twentieth Century"/>
                <a:sym typeface="Twentieth Century"/>
              </a:rPr>
              <a:t>SREEYA MENON P T(TOC22CS115)</a:t>
            </a:r>
          </a:p>
          <a:p>
            <a:pPr algn="r">
              <a:lnSpc>
                <a:spcPct val="90000"/>
              </a:lnSpc>
              <a:spcBef>
                <a:spcPts val="800"/>
              </a:spcBef>
              <a:buClr>
                <a:schemeClr val="dk1"/>
              </a:buClr>
              <a:buSzPts val="1100"/>
            </a:pPr>
            <a:r>
              <a:rPr lang="en-US" dirty="0">
                <a:solidFill>
                  <a:schemeClr val="dk1"/>
                </a:solidFill>
                <a:latin typeface="Franklin Gothic Medium Cond" panose="020B0606030402020204" pitchFamily="34" charset="0"/>
                <a:ea typeface="Twentieth Century"/>
                <a:cs typeface="Twentieth Century"/>
                <a:sym typeface="Twentieth Century"/>
              </a:rPr>
              <a:t>GOPIKA SHAJU(TOC22CS076)</a:t>
            </a:r>
          </a:p>
          <a:p>
            <a:pPr algn="r">
              <a:lnSpc>
                <a:spcPct val="90000"/>
              </a:lnSpc>
              <a:spcBef>
                <a:spcPts val="800"/>
              </a:spcBef>
              <a:buClr>
                <a:schemeClr val="dk1"/>
              </a:buClr>
              <a:buSzPts val="1100"/>
            </a:pPr>
            <a:r>
              <a:rPr lang="en-US" dirty="0">
                <a:solidFill>
                  <a:schemeClr val="dk1"/>
                </a:solidFill>
                <a:latin typeface="Franklin Gothic Medium Cond" panose="020B0606030402020204" pitchFamily="34" charset="0"/>
                <a:ea typeface="Twentieth Century"/>
                <a:cs typeface="Twentieth Century"/>
                <a:sym typeface="Twentieth Century"/>
              </a:rPr>
              <a:t>SRUTHY RAVI(TOC22CS116)</a:t>
            </a:r>
          </a:p>
          <a:p>
            <a:pPr algn="r">
              <a:lnSpc>
                <a:spcPct val="90000"/>
              </a:lnSpc>
              <a:spcBef>
                <a:spcPts val="800"/>
              </a:spcBef>
              <a:buClr>
                <a:schemeClr val="dk1"/>
              </a:buClr>
              <a:buSzPts val="1100"/>
            </a:pPr>
            <a:r>
              <a:rPr lang="en" sz="2933" b="1" i="1" dirty="0">
                <a:solidFill>
                  <a:srgbClr val="0070C0"/>
                </a:solidFill>
                <a:latin typeface="Twentieth Century"/>
                <a:ea typeface="Twentieth Century"/>
                <a:cs typeface="Twentieth Century"/>
                <a:sym typeface="Twentieth Century"/>
              </a:rPr>
              <a:t>Project Guide: </a:t>
            </a:r>
          </a:p>
          <a:p>
            <a:pPr algn="r">
              <a:lnSpc>
                <a:spcPct val="90000"/>
              </a:lnSpc>
              <a:spcBef>
                <a:spcPts val="800"/>
              </a:spcBef>
              <a:buClr>
                <a:schemeClr val="dk1"/>
              </a:buClr>
              <a:buSzPts val="1100"/>
            </a:pPr>
            <a:r>
              <a:rPr lang="en" sz="2400" dirty="0">
                <a:solidFill>
                  <a:schemeClr val="dk1"/>
                </a:solidFill>
                <a:latin typeface="Franklin Gothic Medium Cond" panose="020B0606030402020204" pitchFamily="34" charset="0"/>
                <a:sym typeface="Twentieth Century"/>
              </a:rPr>
              <a:t>MS.CHINTU P CHACKO</a:t>
            </a:r>
            <a:endParaRPr sz="2400" dirty="0">
              <a:latin typeface="Franklin Gothic Medium Cond" panose="020B0606030402020204" pitchFamily="34" charset="0"/>
            </a:endParaRPr>
          </a:p>
          <a:p>
            <a:pPr algn="r">
              <a:lnSpc>
                <a:spcPct val="90000"/>
              </a:lnSpc>
              <a:spcBef>
                <a:spcPts val="1000"/>
              </a:spcBef>
              <a:buClr>
                <a:schemeClr val="dk1"/>
              </a:buClr>
              <a:buSzPts val="2400"/>
            </a:pPr>
            <a:endParaRPr sz="2933" dirty="0">
              <a:solidFill>
                <a:schemeClr val="dk1"/>
              </a:solidFill>
              <a:latin typeface="Twentieth Century"/>
              <a:ea typeface="Twentieth Century"/>
              <a:cs typeface="Twentieth Century"/>
              <a:sym typeface="Twentieth Century"/>
            </a:endParaRPr>
          </a:p>
          <a:p>
            <a:pPr algn="r">
              <a:lnSpc>
                <a:spcPct val="90000"/>
              </a:lnSpc>
              <a:spcBef>
                <a:spcPts val="1000"/>
              </a:spcBef>
              <a:buClr>
                <a:schemeClr val="dk1"/>
              </a:buClr>
              <a:buSzPts val="2400"/>
            </a:pPr>
            <a:endParaRPr sz="2933" dirty="0">
              <a:solidFill>
                <a:schemeClr val="dk1"/>
              </a:solidFill>
              <a:latin typeface="Twentieth Century"/>
              <a:ea typeface="Twentieth Century"/>
              <a:cs typeface="Twentieth Century"/>
              <a:sym typeface="Twentieth Century"/>
            </a:endParaRPr>
          </a:p>
          <a:p>
            <a:pPr algn="r">
              <a:lnSpc>
                <a:spcPct val="90000"/>
              </a:lnSpc>
              <a:spcBef>
                <a:spcPts val="1000"/>
              </a:spcBef>
              <a:buClr>
                <a:schemeClr val="dk1"/>
              </a:buClr>
              <a:buSzPts val="2400"/>
            </a:pPr>
            <a:endParaRPr sz="2933" dirty="0">
              <a:solidFill>
                <a:schemeClr val="dk1"/>
              </a:solidFill>
              <a:latin typeface="Twentieth Century"/>
              <a:ea typeface="Twentieth Century"/>
              <a:cs typeface="Twentieth Century"/>
              <a:sym typeface="Twentieth Century"/>
            </a:endParaRPr>
          </a:p>
          <a:p>
            <a:pPr algn="r">
              <a:lnSpc>
                <a:spcPct val="90000"/>
              </a:lnSpc>
              <a:spcBef>
                <a:spcPts val="1000"/>
              </a:spcBef>
              <a:buClr>
                <a:schemeClr val="dk1"/>
              </a:buClr>
              <a:buSzPts val="2400"/>
            </a:pPr>
            <a:endParaRPr sz="2933" dirty="0">
              <a:solidFill>
                <a:schemeClr val="dk1"/>
              </a:solidFill>
              <a:latin typeface="Twentieth Century"/>
              <a:ea typeface="Twentieth Century"/>
              <a:cs typeface="Twentieth Century"/>
              <a:sym typeface="Twentieth Century"/>
            </a:endParaRPr>
          </a:p>
        </p:txBody>
      </p:sp>
      <p:sp>
        <p:nvSpPr>
          <p:cNvPr id="3" name="TextBox 2">
            <a:extLst>
              <a:ext uri="{FF2B5EF4-FFF2-40B4-BE49-F238E27FC236}">
                <a16:creationId xmlns:a16="http://schemas.microsoft.com/office/drawing/2014/main" id="{D1846708-22FD-5C14-E1CD-E286BA41B26E}"/>
              </a:ext>
            </a:extLst>
          </p:cNvPr>
          <p:cNvSpPr txBox="1"/>
          <p:nvPr/>
        </p:nvSpPr>
        <p:spPr>
          <a:xfrm>
            <a:off x="266700" y="86357"/>
            <a:ext cx="11658600" cy="1077218"/>
          </a:xfrm>
          <a:prstGeom prst="rect">
            <a:avLst/>
          </a:prstGeom>
          <a:noFill/>
        </p:spPr>
        <p:txBody>
          <a:bodyPr wrap="square" rtlCol="0">
            <a:spAutoFit/>
          </a:bodyPr>
          <a:lstStyle/>
          <a:p>
            <a:pPr algn="ctr"/>
            <a:r>
              <a:rPr lang="en-US" sz="3200" b="1" dirty="0">
                <a:solidFill>
                  <a:schemeClr val="accent2">
                    <a:lumMod val="75000"/>
                  </a:schemeClr>
                </a:solidFill>
              </a:rPr>
              <a:t>DEPARTMENT OF COMPUTER SCIENCE &amp; ENGINEERING</a:t>
            </a:r>
          </a:p>
          <a:p>
            <a:pPr algn="ctr"/>
            <a:r>
              <a:rPr lang="en-US" sz="3200" dirty="0">
                <a:solidFill>
                  <a:schemeClr val="accent6"/>
                </a:solidFill>
              </a:rPr>
              <a:t>B.TECH MINI PROJECT (2022-2026 BATCH)</a:t>
            </a:r>
            <a:endParaRPr lang="en-IN" sz="2400" dirty="0">
              <a:solidFill>
                <a:schemeClr val="accent6"/>
              </a:solidFill>
            </a:endParaRPr>
          </a:p>
        </p:txBody>
      </p:sp>
      <p:pic>
        <p:nvPicPr>
          <p:cNvPr id="4" name="image1.png">
            <a:extLst>
              <a:ext uri="{FF2B5EF4-FFF2-40B4-BE49-F238E27FC236}">
                <a16:creationId xmlns:a16="http://schemas.microsoft.com/office/drawing/2014/main" id="{70AD615B-DCBA-0644-AAB2-D25974604CA3}"/>
              </a:ext>
            </a:extLst>
          </p:cNvPr>
          <p:cNvPicPr>
            <a:picLocks noChangeAspect="1"/>
          </p:cNvPicPr>
          <p:nvPr/>
        </p:nvPicPr>
        <p:blipFill>
          <a:blip r:embed="rId4" cstate="print"/>
          <a:stretch>
            <a:fillRect/>
          </a:stretch>
        </p:blipFill>
        <p:spPr>
          <a:xfrm>
            <a:off x="2051000" y="6187631"/>
            <a:ext cx="7672493" cy="56049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293329" y="104562"/>
            <a:ext cx="9093267" cy="4247317"/>
          </a:xfrm>
          <a:prstGeom prst="rect">
            <a:avLst/>
          </a:prstGeom>
          <a:noFill/>
        </p:spPr>
        <p:txBody>
          <a:bodyPr wrap="square" rtlCol="0">
            <a:spAutoFit/>
          </a:bodyPr>
          <a:lstStyle/>
          <a:p>
            <a:r>
              <a:rPr lang="en-IN" dirty="0">
                <a:latin typeface="Arial Black" panose="020B0A04020102020204" pitchFamily="34" charset="0"/>
              </a:rPr>
              <a:t>RESEARCH PAPER 2</a:t>
            </a:r>
          </a:p>
          <a:p>
            <a:endParaRPr lang="en-IN" sz="2000" dirty="0"/>
          </a:p>
          <a:p>
            <a:r>
              <a:rPr lang="en-US" sz="1600" b="1" i="1" dirty="0">
                <a:latin typeface="Constantia" panose="02030602050306030303" pitchFamily="18" charset="0"/>
              </a:rPr>
              <a:t>AI Legal Companion: Enhancing Access to Justice and Legal Literacy for the Public</a:t>
            </a:r>
            <a:r>
              <a:rPr lang="en-IN" sz="1600" b="1" i="1" dirty="0">
                <a:latin typeface="Constantia" panose="02030602050306030303" pitchFamily="18" charset="0"/>
              </a:rPr>
              <a:t> by Donny Kurniawan , </a:t>
            </a:r>
            <a:r>
              <a:rPr lang="en-IN" b="1" i="1" dirty="0">
                <a:latin typeface="Constantia" panose="02030602050306030303" pitchFamily="18" charset="0"/>
              </a:rPr>
              <a:t>Siti Elda </a:t>
            </a:r>
            <a:r>
              <a:rPr lang="en-IN" b="1" i="1" dirty="0" err="1">
                <a:latin typeface="Constantia" panose="02030602050306030303" pitchFamily="18" charset="0"/>
              </a:rPr>
              <a:t>Hiererra</a:t>
            </a:r>
            <a:r>
              <a:rPr lang="en-IN" b="1" i="1" dirty="0">
                <a:latin typeface="Constantia" panose="02030602050306030303" pitchFamily="18" charset="0"/>
              </a:rPr>
              <a:t> </a:t>
            </a:r>
          </a:p>
          <a:p>
            <a:pPr marL="285744" indent="-285744" algn="just">
              <a:buFont typeface="Arial" panose="020B0604020202020204" pitchFamily="34" charset="0"/>
              <a:buChar char="•"/>
            </a:pPr>
            <a:r>
              <a:rPr lang="en-US" dirty="0">
                <a:latin typeface="Sitka Banner Semibold" pitchFamily="2" charset="0"/>
              </a:rPr>
              <a:t>The </a:t>
            </a:r>
            <a:r>
              <a:rPr lang="en-US" i="1" dirty="0">
                <a:latin typeface="Sitka Banner Semibold" pitchFamily="2" charset="0"/>
              </a:rPr>
              <a:t>AI Legal Companion </a:t>
            </a:r>
            <a:r>
              <a:rPr lang="en-US" dirty="0">
                <a:latin typeface="Sitka Banner Semibold" pitchFamily="2" charset="0"/>
              </a:rPr>
              <a:t>research paper presents a legal AI assistant designed to </a:t>
            </a:r>
            <a:r>
              <a:rPr lang="en-US" i="1" dirty="0">
                <a:latin typeface="Sitka Banner Semibold" pitchFamily="2" charset="0"/>
              </a:rPr>
              <a:t>improve access to justice</a:t>
            </a:r>
            <a:r>
              <a:rPr lang="en-US" dirty="0">
                <a:latin typeface="Sitka Banner Semibold" pitchFamily="2" charset="0"/>
              </a:rPr>
              <a:t> by enhancing legal literacy for the general public. The system utilizes </a:t>
            </a:r>
            <a:r>
              <a:rPr lang="en-US" i="1" dirty="0">
                <a:latin typeface="Sitka Banner Semibold" pitchFamily="2" charset="0"/>
              </a:rPr>
              <a:t>Natural Language Processing (NLP), Machine Learning (ML), and Retrieval-Augmented Generation (RAG) to simplify complex legal </a:t>
            </a:r>
            <a:r>
              <a:rPr lang="en-US" i="1" dirty="0" err="1">
                <a:latin typeface="Sitka Banner Semibold" pitchFamily="2" charset="0"/>
              </a:rPr>
              <a:t>concepts</a:t>
            </a:r>
            <a:r>
              <a:rPr lang="en-US" dirty="0" err="1">
                <a:latin typeface="Sitka Banner Semibold" pitchFamily="2" charset="0"/>
              </a:rPr>
              <a:t>.The</a:t>
            </a:r>
            <a:r>
              <a:rPr lang="en-US" dirty="0">
                <a:latin typeface="Sitka Banner Semibold" pitchFamily="2" charset="0"/>
              </a:rPr>
              <a:t> development of an AI Legal Companion web application involves several key steps: preparing external knowledge, web app design(the backend handles data retrieval and AI interactions, while the frontend manager user chats),RAG process</a:t>
            </a:r>
          </a:p>
          <a:p>
            <a:pPr marL="285744" indent="-285744" algn="just">
              <a:buFont typeface="Arial" panose="020B0604020202020204" pitchFamily="34" charset="0"/>
              <a:buChar char="•"/>
            </a:pPr>
            <a:r>
              <a:rPr lang="en-US" dirty="0">
                <a:latin typeface="Sitka Banner Semibold" pitchFamily="2" charset="0"/>
              </a:rPr>
              <a:t>AI legal companion primarily serves non-lawyers by explaining legal terms, procedures, and rights in a simplified and accessible manner. It acts as an interactive guide to help individuals understand their legal standing without requiring professional legal assistance.</a:t>
            </a:r>
          </a:p>
          <a:p>
            <a:pPr marL="285744" indent="-285744">
              <a:buFont typeface="Arial" panose="020B0604020202020204" pitchFamily="34" charset="0"/>
              <a:buChar char="•"/>
            </a:pPr>
            <a:endParaRPr lang="en-IN" b="1" dirty="0">
              <a:latin typeface="Sitka Banner Semibold" pitchFamily="2" charset="0"/>
            </a:endParaRPr>
          </a:p>
        </p:txBody>
      </p:sp>
      <p:pic>
        <p:nvPicPr>
          <p:cNvPr id="12" name="Picture 11" descr="A diagram of a diagram&#10;&#10;Description automatically generated">
            <a:extLst>
              <a:ext uri="{FF2B5EF4-FFF2-40B4-BE49-F238E27FC236}">
                <a16:creationId xmlns:a16="http://schemas.microsoft.com/office/drawing/2014/main" id="{7808E2F5-B3A1-E370-DA40-111BDEE0DA2C}"/>
              </a:ext>
            </a:extLst>
          </p:cNvPr>
          <p:cNvPicPr>
            <a:picLocks noChangeAspect="1"/>
          </p:cNvPicPr>
          <p:nvPr/>
        </p:nvPicPr>
        <p:blipFill>
          <a:blip r:embed="rId2"/>
          <a:stretch>
            <a:fillRect/>
          </a:stretch>
        </p:blipFill>
        <p:spPr>
          <a:xfrm>
            <a:off x="3229110" y="4326814"/>
            <a:ext cx="3896269" cy="1771897"/>
          </a:xfrm>
          <a:prstGeom prst="rect">
            <a:avLst/>
          </a:prstGeom>
        </p:spPr>
      </p:pic>
      <p:sp>
        <p:nvSpPr>
          <p:cNvPr id="15" name="TextBox 14">
            <a:extLst>
              <a:ext uri="{FF2B5EF4-FFF2-40B4-BE49-F238E27FC236}">
                <a16:creationId xmlns:a16="http://schemas.microsoft.com/office/drawing/2014/main" id="{828ECAC9-429A-A05B-4610-35B25068AB04}"/>
              </a:ext>
            </a:extLst>
          </p:cNvPr>
          <p:cNvSpPr txBox="1"/>
          <p:nvPr/>
        </p:nvSpPr>
        <p:spPr>
          <a:xfrm>
            <a:off x="3861233" y="6041364"/>
            <a:ext cx="2501390" cy="307777"/>
          </a:xfrm>
          <a:prstGeom prst="rect">
            <a:avLst/>
          </a:prstGeom>
          <a:noFill/>
        </p:spPr>
        <p:txBody>
          <a:bodyPr wrap="none" rtlCol="0">
            <a:spAutoFit/>
          </a:bodyPr>
          <a:lstStyle/>
          <a:p>
            <a:r>
              <a:rPr lang="en-IN" sz="1400" dirty="0"/>
              <a:t>Prepare External Knowledge </a:t>
            </a:r>
          </a:p>
        </p:txBody>
      </p:sp>
    </p:spTree>
    <p:extLst>
      <p:ext uri="{BB962C8B-B14F-4D97-AF65-F5344CB8AC3E}">
        <p14:creationId xmlns:p14="http://schemas.microsoft.com/office/powerpoint/2010/main" val="621021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372189" y="302359"/>
            <a:ext cx="8218475" cy="5232202"/>
          </a:xfrm>
          <a:prstGeom prst="rect">
            <a:avLst/>
          </a:prstGeom>
          <a:noFill/>
        </p:spPr>
        <p:txBody>
          <a:bodyPr wrap="square" rtlCol="0">
            <a:spAutoFit/>
          </a:bodyPr>
          <a:lstStyle/>
          <a:p>
            <a:r>
              <a:rPr lang="en-IN" sz="2000" dirty="0">
                <a:latin typeface="Arial Black" panose="020B0A04020102020204" pitchFamily="34" charset="0"/>
              </a:rPr>
              <a:t>RESEARCH PAPER 2(cont.)</a:t>
            </a:r>
          </a:p>
          <a:p>
            <a:endParaRPr lang="en-IN" sz="2000" dirty="0">
              <a:solidFill>
                <a:schemeClr val="accent2">
                  <a:lumMod val="75000"/>
                </a:schemeClr>
              </a:solidFill>
              <a:effectLst>
                <a:outerShdw blurRad="38100" dist="38100" dir="2700000" algn="tl">
                  <a:srgbClr val="000000">
                    <a:alpha val="43137"/>
                  </a:srgbClr>
                </a:outerShdw>
              </a:effectLst>
              <a:latin typeface="Britannic Bold" panose="020B0903060703020204" pitchFamily="34" charset="0"/>
            </a:endParaRPr>
          </a:p>
          <a:p>
            <a:r>
              <a:rPr lang="en-IN"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KEY FEATURES:</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Retrieval-Augmented Generation (RAG)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Legal Knowledge Graph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Interactive Chatbot Interface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Context-Aware Responses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Simplified Legal Content Presentation     </a:t>
            </a:r>
          </a:p>
          <a:p>
            <a:pPr algn="just"/>
            <a:endParaRPr lang="en-US" sz="24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algn="just"/>
            <a:r>
              <a:rPr lang="en-IN"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IMPORTANCE:</a:t>
            </a:r>
          </a:p>
          <a:p>
            <a:pPr marL="342891" indent="-342891" algn="just">
              <a:buFont typeface="Wingdings" panose="05000000000000000000" pitchFamily="2" charset="2"/>
              <a:buChar char="Ø"/>
            </a:pPr>
            <a:r>
              <a:rPr lang="en-US" sz="2400" dirty="0">
                <a:latin typeface="Sitka Banner Semibold" pitchFamily="2" charset="0"/>
              </a:rPr>
              <a:t>Promotes Legal Literacy</a:t>
            </a:r>
          </a:p>
          <a:p>
            <a:pPr marL="342891" indent="-342891" algn="just">
              <a:buFont typeface="Wingdings" panose="05000000000000000000" pitchFamily="2" charset="2"/>
              <a:buChar char="Ø"/>
            </a:pPr>
            <a:r>
              <a:rPr lang="en-US" sz="2400" dirty="0">
                <a:latin typeface="Sitka Banner Semibold" pitchFamily="2" charset="0"/>
              </a:rPr>
              <a:t>Bridges the Justice Gap</a:t>
            </a:r>
          </a:p>
          <a:p>
            <a:pPr marL="342891" indent="-342891" algn="just">
              <a:buFont typeface="Wingdings" panose="05000000000000000000" pitchFamily="2" charset="2"/>
              <a:buChar char="Ø"/>
            </a:pPr>
            <a:r>
              <a:rPr lang="en-US" sz="2400" dirty="0">
                <a:latin typeface="Sitka Banner Semibold" pitchFamily="2" charset="0"/>
              </a:rPr>
              <a:t>Improves Public Access to Justice</a:t>
            </a:r>
          </a:p>
          <a:p>
            <a:pPr marL="342891" indent="-342891" algn="just">
              <a:buFont typeface="Wingdings" panose="05000000000000000000" pitchFamily="2" charset="2"/>
              <a:buChar char="Ø"/>
            </a:pPr>
            <a:r>
              <a:rPr lang="en-US" sz="2400" dirty="0">
                <a:latin typeface="Sitka Banner Semibold" pitchFamily="2" charset="0"/>
              </a:rPr>
              <a:t>Time-Efficient Legal Assistance</a:t>
            </a:r>
            <a:endParaRPr lang="en-US" sz="2400" dirty="0">
              <a:solidFill>
                <a:schemeClr val="accent2">
                  <a:lumMod val="75000"/>
                </a:schemeClr>
              </a:solidFill>
              <a:latin typeface="Bell MT" panose="02020503060305020303" pitchFamily="18" charset="0"/>
            </a:endParaRPr>
          </a:p>
          <a:p>
            <a:endParaRPr lang="en-IN" b="1" dirty="0">
              <a:latin typeface="Bahnschrift SemiBold Condensed" panose="020B0502040204020203" pitchFamily="34" charset="0"/>
            </a:endParaRPr>
          </a:p>
        </p:txBody>
      </p:sp>
    </p:spTree>
    <p:extLst>
      <p:ext uri="{BB962C8B-B14F-4D97-AF65-F5344CB8AC3E}">
        <p14:creationId xmlns:p14="http://schemas.microsoft.com/office/powerpoint/2010/main" val="3638973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558801" y="566679"/>
            <a:ext cx="8865119" cy="3170099"/>
          </a:xfrm>
          <a:prstGeom prst="rect">
            <a:avLst/>
          </a:prstGeom>
          <a:noFill/>
        </p:spPr>
        <p:txBody>
          <a:bodyPr wrap="square" rtlCol="0">
            <a:spAutoFit/>
          </a:bodyPr>
          <a:lstStyle/>
          <a:p>
            <a:r>
              <a:rPr lang="en-IN" sz="2000" dirty="0">
                <a:latin typeface="Arial Black" panose="020B0A04020102020204" pitchFamily="34" charset="0"/>
              </a:rPr>
              <a:t>RESEARCH PAPER 2(cont.)</a:t>
            </a:r>
          </a:p>
          <a:p>
            <a:endParaRPr lang="en-IN" sz="2000" dirty="0"/>
          </a:p>
          <a:p>
            <a:r>
              <a:rPr lang="en-US" sz="2000" b="1"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Advantages:</a:t>
            </a:r>
          </a:p>
          <a:p>
            <a:endParaRPr lang="en-US" sz="2000" b="1" dirty="0">
              <a:latin typeface="Sitka Banner Semibold" pitchFamily="2" charset="0"/>
            </a:endParaRPr>
          </a:p>
          <a:p>
            <a:pPr marL="342891" indent="-342891" algn="just">
              <a:buFont typeface="Courier New" panose="02070309020205020404" pitchFamily="49" charset="0"/>
              <a:buChar char="o"/>
            </a:pPr>
            <a:r>
              <a:rPr lang="en-US" sz="2400" b="1" dirty="0">
                <a:latin typeface="Sitka Banner Semibold" pitchFamily="2" charset="0"/>
                <a:cs typeface="Times New Roman" panose="02020603050405020304" pitchFamily="18" charset="0"/>
              </a:rPr>
              <a:t>Accessible Legal Knowledge     </a:t>
            </a:r>
          </a:p>
          <a:p>
            <a:pPr marL="342891" indent="-342891" algn="just">
              <a:buFont typeface="Courier New" panose="02070309020205020404" pitchFamily="49" charset="0"/>
              <a:buChar char="o"/>
            </a:pPr>
            <a:r>
              <a:rPr lang="en-US" sz="2400" b="1" dirty="0">
                <a:latin typeface="Sitka Banner Semibold" pitchFamily="2" charset="0"/>
                <a:cs typeface="Times New Roman" panose="02020603050405020304" pitchFamily="18" charset="0"/>
              </a:rPr>
              <a:t>Context-Aware Accuracy     </a:t>
            </a:r>
          </a:p>
          <a:p>
            <a:pPr marL="342891" indent="-342891" algn="just">
              <a:buFont typeface="Courier New" panose="02070309020205020404" pitchFamily="49" charset="0"/>
              <a:buChar char="o"/>
            </a:pPr>
            <a:r>
              <a:rPr lang="en-US" sz="2400" b="1" dirty="0">
                <a:latin typeface="Sitka Banner Semibold" pitchFamily="2" charset="0"/>
                <a:cs typeface="Times New Roman" panose="02020603050405020304" pitchFamily="18" charset="0"/>
              </a:rPr>
              <a:t>User-Friendly Interaction     </a:t>
            </a:r>
          </a:p>
          <a:p>
            <a:pPr marL="342891" indent="-342891" algn="just">
              <a:buFont typeface="Courier New" panose="02070309020205020404" pitchFamily="49" charset="0"/>
              <a:buChar char="o"/>
            </a:pPr>
            <a:r>
              <a:rPr lang="en-US" sz="2400" b="1" dirty="0">
                <a:latin typeface="Sitka Banner Semibold" pitchFamily="2" charset="0"/>
                <a:cs typeface="Times New Roman" panose="02020603050405020304" pitchFamily="18" charset="0"/>
              </a:rPr>
              <a:t>Continuous Learning Mechanism    </a:t>
            </a:r>
          </a:p>
          <a:p>
            <a:pPr marL="342891" indent="-342891" algn="just">
              <a:buFont typeface="Courier New" panose="02070309020205020404" pitchFamily="49" charset="0"/>
              <a:buChar char="o"/>
            </a:pPr>
            <a:r>
              <a:rPr lang="en-US" sz="2400" b="1" dirty="0">
                <a:latin typeface="Sitka Banner Semibold" pitchFamily="2" charset="0"/>
                <a:cs typeface="Times New Roman" panose="02020603050405020304" pitchFamily="18" charset="0"/>
              </a:rPr>
              <a:t>Wide Public Appeal</a:t>
            </a:r>
            <a:endParaRPr lang="en-IN" sz="2400" b="1" dirty="0">
              <a:latin typeface="Sitka Banner Semibold" pitchFamily="2" charset="0"/>
            </a:endParaRPr>
          </a:p>
        </p:txBody>
      </p:sp>
    </p:spTree>
    <p:extLst>
      <p:ext uri="{BB962C8B-B14F-4D97-AF65-F5344CB8AC3E}">
        <p14:creationId xmlns:p14="http://schemas.microsoft.com/office/powerpoint/2010/main" val="3363334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13</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446835" y="566680"/>
            <a:ext cx="8044024" cy="2431435"/>
          </a:xfrm>
          <a:prstGeom prst="rect">
            <a:avLst/>
          </a:prstGeom>
          <a:noFill/>
        </p:spPr>
        <p:txBody>
          <a:bodyPr wrap="square" rtlCol="0">
            <a:spAutoFit/>
          </a:bodyPr>
          <a:lstStyle/>
          <a:p>
            <a:r>
              <a:rPr lang="en-IN" sz="2000" dirty="0">
                <a:latin typeface="Arial Black" panose="020B0A04020102020204" pitchFamily="34" charset="0"/>
              </a:rPr>
              <a:t>RESEARCH PAPER 2(cont.)</a:t>
            </a:r>
          </a:p>
          <a:p>
            <a:endParaRPr lang="en-IN" sz="2000" dirty="0"/>
          </a:p>
          <a:p>
            <a:r>
              <a:rPr lang="en-US" sz="2000" b="1"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Disadvantages:</a:t>
            </a:r>
          </a:p>
          <a:p>
            <a:endParaRPr lang="en-US" sz="2000" b="1" dirty="0">
              <a:latin typeface="Sitka Banner Semibold" pitchFamily="2" charset="0"/>
            </a:endParaRPr>
          </a:p>
          <a:p>
            <a:pPr marL="342891" indent="-342891" algn="just">
              <a:buFont typeface="Courier New" panose="02070309020205020404" pitchFamily="49" charset="0"/>
              <a:buChar char="o"/>
            </a:pPr>
            <a:r>
              <a:rPr lang="en-US" sz="2400" b="1" dirty="0">
                <a:latin typeface="Sitka Banner Semibold" pitchFamily="2" charset="0"/>
                <a:cs typeface="Times New Roman" panose="02020603050405020304" pitchFamily="18" charset="0"/>
              </a:rPr>
              <a:t>Monolingual Interface     </a:t>
            </a:r>
          </a:p>
          <a:p>
            <a:pPr marL="342891" indent="-342891" algn="just">
              <a:buFont typeface="Courier New" panose="02070309020205020404" pitchFamily="49" charset="0"/>
              <a:buChar char="o"/>
            </a:pPr>
            <a:r>
              <a:rPr lang="en-US" sz="2400" b="1" dirty="0">
                <a:latin typeface="Sitka Banner Semibold" pitchFamily="2" charset="0"/>
                <a:cs typeface="Times New Roman" panose="02020603050405020304" pitchFamily="18" charset="0"/>
              </a:rPr>
              <a:t>No Legal Outcome Prediction     </a:t>
            </a:r>
          </a:p>
          <a:p>
            <a:pPr marL="342891" indent="-342891" algn="just">
              <a:buFont typeface="Courier New" panose="02070309020205020404" pitchFamily="49" charset="0"/>
              <a:buChar char="o"/>
            </a:pPr>
            <a:r>
              <a:rPr lang="en-US" sz="2400" b="1" dirty="0">
                <a:latin typeface="Sitka Banner Semibold" pitchFamily="2" charset="0"/>
                <a:cs typeface="Times New Roman" panose="02020603050405020304" pitchFamily="18" charset="0"/>
              </a:rPr>
              <a:t>No Voice Input Support</a:t>
            </a:r>
            <a:endParaRPr lang="en-IN" sz="2400" b="1" dirty="0">
              <a:latin typeface="Sitka Banner Semibold" pitchFamily="2" charset="0"/>
            </a:endParaRPr>
          </a:p>
        </p:txBody>
      </p:sp>
    </p:spTree>
    <p:extLst>
      <p:ext uri="{BB962C8B-B14F-4D97-AF65-F5344CB8AC3E}">
        <p14:creationId xmlns:p14="http://schemas.microsoft.com/office/powerpoint/2010/main" val="1092327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14</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293330" y="104563"/>
            <a:ext cx="8980673" cy="3170099"/>
          </a:xfrm>
          <a:prstGeom prst="rect">
            <a:avLst/>
          </a:prstGeom>
          <a:noFill/>
        </p:spPr>
        <p:txBody>
          <a:bodyPr wrap="square" rtlCol="0">
            <a:spAutoFit/>
          </a:bodyPr>
          <a:lstStyle/>
          <a:p>
            <a:r>
              <a:rPr lang="en-IN" dirty="0">
                <a:latin typeface="Arial Black" panose="020B0A04020102020204" pitchFamily="34" charset="0"/>
              </a:rPr>
              <a:t>RESEARCH PAPER 3</a:t>
            </a:r>
          </a:p>
          <a:p>
            <a:endParaRPr lang="en-IN" sz="2000" dirty="0"/>
          </a:p>
          <a:p>
            <a:r>
              <a:rPr lang="en-US" sz="1600" b="1" i="1" dirty="0" err="1">
                <a:latin typeface="Constantia" panose="02030602050306030303" pitchFamily="18" charset="0"/>
              </a:rPr>
              <a:t>Bettercall</a:t>
            </a:r>
            <a:r>
              <a:rPr lang="en-US" sz="1600" b="1" i="1" dirty="0">
                <a:latin typeface="Constantia" panose="02030602050306030303" pitchFamily="18" charset="0"/>
              </a:rPr>
              <a:t>: AI based legal assistant </a:t>
            </a:r>
            <a:r>
              <a:rPr lang="en-IN" sz="1600" b="1" i="1" dirty="0">
                <a:latin typeface="Constantia" panose="02030602050306030303" pitchFamily="18" charset="0"/>
              </a:rPr>
              <a:t>by </a:t>
            </a:r>
            <a:r>
              <a:rPr lang="en-IN" sz="1600" b="1" i="1" dirty="0" err="1">
                <a:latin typeface="Constantia" panose="02030602050306030303" pitchFamily="18" charset="0"/>
              </a:rPr>
              <a:t>Manikrao</a:t>
            </a:r>
            <a:r>
              <a:rPr lang="en-IN" sz="1600" b="1" i="1" dirty="0">
                <a:latin typeface="Constantia" panose="02030602050306030303" pitchFamily="18" charset="0"/>
              </a:rPr>
              <a:t> </a:t>
            </a:r>
            <a:r>
              <a:rPr lang="en-IN" sz="1600" b="1" i="1" dirty="0" err="1">
                <a:latin typeface="Constantia" panose="02030602050306030303" pitchFamily="18" charset="0"/>
              </a:rPr>
              <a:t>Dhore</a:t>
            </a:r>
            <a:r>
              <a:rPr lang="en-IN" sz="1600" b="1" i="1" dirty="0">
                <a:latin typeface="Constantia" panose="02030602050306030303" pitchFamily="18" charset="0"/>
              </a:rPr>
              <a:t> , </a:t>
            </a:r>
            <a:r>
              <a:rPr lang="en-IN" b="1" i="1" dirty="0">
                <a:latin typeface="Constantia" panose="02030602050306030303" pitchFamily="18" charset="0"/>
              </a:rPr>
              <a:t>Aryan Vimal, Avish Agrawal, Raghav Bajaj, Rohan Barde</a:t>
            </a:r>
          </a:p>
          <a:p>
            <a:pPr marL="285744" indent="-285744" algn="just">
              <a:buFont typeface="Arial" panose="020B0604020202020204" pitchFamily="34" charset="0"/>
              <a:buChar char="•"/>
            </a:pPr>
            <a:r>
              <a:rPr lang="en-US" dirty="0">
                <a:latin typeface="Sitka Banner Semibold" pitchFamily="2" charset="0"/>
              </a:rPr>
              <a:t>The </a:t>
            </a:r>
            <a:r>
              <a:rPr lang="en-US" i="1" dirty="0" err="1">
                <a:latin typeface="Sitka Banner Semibold" pitchFamily="2" charset="0"/>
              </a:rPr>
              <a:t>BetterCall</a:t>
            </a:r>
            <a:r>
              <a:rPr lang="en-US" i="1" dirty="0">
                <a:latin typeface="Sitka Banner Semibold" pitchFamily="2" charset="0"/>
              </a:rPr>
              <a:t> AI-Based Legal Assistant </a:t>
            </a:r>
            <a:r>
              <a:rPr lang="en-US" dirty="0">
                <a:latin typeface="Sitka Banner Semibold" pitchFamily="2" charset="0"/>
              </a:rPr>
              <a:t>is a research paper that introduces an </a:t>
            </a:r>
            <a:r>
              <a:rPr lang="en-US" i="1" dirty="0">
                <a:latin typeface="Sitka Banner Semibold" pitchFamily="2" charset="0"/>
              </a:rPr>
              <a:t>NLP-powered legal assistant</a:t>
            </a:r>
            <a:r>
              <a:rPr lang="en-US" dirty="0">
                <a:latin typeface="Sitka Banner Semibold" pitchFamily="2" charset="0"/>
              </a:rPr>
              <a:t> designed to </a:t>
            </a:r>
            <a:r>
              <a:rPr lang="en-US" i="1" dirty="0">
                <a:latin typeface="Sitka Banner Semibold" pitchFamily="2" charset="0"/>
              </a:rPr>
              <a:t>retrieve legal information</a:t>
            </a:r>
            <a:r>
              <a:rPr lang="en-US" dirty="0">
                <a:latin typeface="Sitka Banner Semibold" pitchFamily="2" charset="0"/>
              </a:rPr>
              <a:t> and </a:t>
            </a:r>
            <a:r>
              <a:rPr lang="en-US" i="1" dirty="0">
                <a:latin typeface="Sitka Banner Semibold" pitchFamily="2" charset="0"/>
              </a:rPr>
              <a:t>assist in case law analysis</a:t>
            </a:r>
            <a:r>
              <a:rPr lang="en-US" dirty="0">
                <a:latin typeface="Sitka Banner Semibold" pitchFamily="2" charset="0"/>
              </a:rPr>
              <a:t>. The system aims to simplify </a:t>
            </a:r>
            <a:r>
              <a:rPr lang="en-US" i="1" dirty="0">
                <a:latin typeface="Sitka Banner Semibold" pitchFamily="2" charset="0"/>
              </a:rPr>
              <a:t>legal research for professionals </a:t>
            </a:r>
            <a:r>
              <a:rPr lang="en-US" dirty="0">
                <a:latin typeface="Sitka Banner Semibold" pitchFamily="2" charset="0"/>
              </a:rPr>
              <a:t>through </a:t>
            </a:r>
            <a:r>
              <a:rPr lang="en-US" i="1" dirty="0">
                <a:latin typeface="Sitka Banner Semibold" pitchFamily="2" charset="0"/>
              </a:rPr>
              <a:t>semantic search capabilities</a:t>
            </a:r>
            <a:r>
              <a:rPr lang="en-US" dirty="0">
                <a:latin typeface="Sitka Banner Semibold" pitchFamily="2" charset="0"/>
              </a:rPr>
              <a:t> and </a:t>
            </a:r>
            <a:r>
              <a:rPr lang="en-US" i="1" dirty="0">
                <a:latin typeface="Sitka Banner Semibold" pitchFamily="2" charset="0"/>
              </a:rPr>
              <a:t>interactive chatbot functionality</a:t>
            </a:r>
            <a:r>
              <a:rPr lang="en-US" dirty="0">
                <a:latin typeface="Sitka Banner Semibold" pitchFamily="2" charset="0"/>
              </a:rPr>
              <a:t>.</a:t>
            </a:r>
          </a:p>
          <a:p>
            <a:pPr marL="285744" indent="-285744" algn="just">
              <a:buFont typeface="Arial" panose="020B0604020202020204" pitchFamily="34" charset="0"/>
              <a:buChar char="•"/>
            </a:pPr>
            <a:r>
              <a:rPr lang="en-US" dirty="0">
                <a:latin typeface="Sitka Banner Semibold" pitchFamily="2" charset="0"/>
              </a:rPr>
              <a:t>It uses technologies such as Natural Language Processing (NLP), Word Embedding Models, Chatbot Framework, Database Integration.</a:t>
            </a:r>
          </a:p>
          <a:p>
            <a:pPr marL="285744" indent="-285744">
              <a:buFont typeface="Arial" panose="020B0604020202020204" pitchFamily="34" charset="0"/>
              <a:buChar char="•"/>
            </a:pPr>
            <a:endParaRPr lang="en-IN" b="1" dirty="0">
              <a:latin typeface="Sitka Banner Semibold" pitchFamily="2" charset="0"/>
            </a:endParaRPr>
          </a:p>
        </p:txBody>
      </p:sp>
      <p:pic>
        <p:nvPicPr>
          <p:cNvPr id="5" name="Picture 4" descr="A graph with a green and red bar&#10;&#10;Description automatically generated">
            <a:extLst>
              <a:ext uri="{FF2B5EF4-FFF2-40B4-BE49-F238E27FC236}">
                <a16:creationId xmlns:a16="http://schemas.microsoft.com/office/drawing/2014/main" id="{4385CEF0-5974-C0B7-D22E-40D9D9710EDA}"/>
              </a:ext>
            </a:extLst>
          </p:cNvPr>
          <p:cNvPicPr>
            <a:picLocks noChangeAspect="1"/>
          </p:cNvPicPr>
          <p:nvPr/>
        </p:nvPicPr>
        <p:blipFill>
          <a:blip r:embed="rId2"/>
          <a:stretch>
            <a:fillRect/>
          </a:stretch>
        </p:blipFill>
        <p:spPr>
          <a:xfrm>
            <a:off x="1987422" y="3315313"/>
            <a:ext cx="6111551" cy="3690051"/>
          </a:xfrm>
          <a:prstGeom prst="rect">
            <a:avLst/>
          </a:prstGeom>
        </p:spPr>
      </p:pic>
    </p:spTree>
    <p:extLst>
      <p:ext uri="{BB962C8B-B14F-4D97-AF65-F5344CB8AC3E}">
        <p14:creationId xmlns:p14="http://schemas.microsoft.com/office/powerpoint/2010/main" val="344102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15</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372189" y="302359"/>
            <a:ext cx="11179111" cy="4862870"/>
          </a:xfrm>
          <a:prstGeom prst="rect">
            <a:avLst/>
          </a:prstGeom>
          <a:noFill/>
        </p:spPr>
        <p:txBody>
          <a:bodyPr wrap="square" rtlCol="0">
            <a:spAutoFit/>
          </a:bodyPr>
          <a:lstStyle/>
          <a:p>
            <a:r>
              <a:rPr lang="en-IN" sz="2000" dirty="0">
                <a:latin typeface="Arial Black" panose="020B0A04020102020204" pitchFamily="34" charset="0"/>
              </a:rPr>
              <a:t>RESEARCH PAPER 3(cont.)</a:t>
            </a:r>
          </a:p>
          <a:p>
            <a:endParaRPr lang="en-IN" sz="2000" dirty="0">
              <a:solidFill>
                <a:schemeClr val="accent2">
                  <a:lumMod val="75000"/>
                </a:schemeClr>
              </a:solidFill>
              <a:effectLst>
                <a:outerShdw blurRad="38100" dist="38100" dir="2700000" algn="tl">
                  <a:srgbClr val="000000">
                    <a:alpha val="43137"/>
                  </a:srgbClr>
                </a:outerShdw>
              </a:effectLst>
              <a:latin typeface="Britannic Bold" panose="020B0903060703020204" pitchFamily="34" charset="0"/>
            </a:endParaRPr>
          </a:p>
          <a:p>
            <a:r>
              <a:rPr lang="en-IN"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KEY FEATURES:</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Natural Language Processing (NLP)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Semantic Search with Word Embeddings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Interactive Chatbot Interface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Case Law Retrieval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Document Similarity Analysis    </a:t>
            </a:r>
          </a:p>
          <a:p>
            <a:pPr marL="342891" indent="-342891" algn="just">
              <a:buFont typeface="Wingdings" panose="05000000000000000000" pitchFamily="2" charset="2"/>
              <a:buChar char="Ø"/>
            </a:pPr>
            <a:endParaRPr lang="en-US"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algn="just"/>
            <a:r>
              <a:rPr lang="en-IN"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IMPORTANCE:</a:t>
            </a:r>
          </a:p>
          <a:p>
            <a:pPr marL="342891" indent="-342891" algn="just">
              <a:buFont typeface="Wingdings" panose="05000000000000000000" pitchFamily="2" charset="2"/>
              <a:buChar char="Ø"/>
            </a:pPr>
            <a:r>
              <a:rPr lang="en-US" sz="2400" dirty="0">
                <a:latin typeface="Sitka Banner Semibold" pitchFamily="2" charset="0"/>
              </a:rPr>
              <a:t>Simplifies Legal Research</a:t>
            </a:r>
          </a:p>
          <a:p>
            <a:pPr marL="342891" indent="-342891" algn="just">
              <a:buFont typeface="Wingdings" panose="05000000000000000000" pitchFamily="2" charset="2"/>
              <a:buChar char="Ø"/>
            </a:pPr>
            <a:r>
              <a:rPr lang="en-US" sz="2400" dirty="0">
                <a:latin typeface="Sitka Banner Semibold" pitchFamily="2" charset="0"/>
              </a:rPr>
              <a:t>Reduces Time &amp; Effort</a:t>
            </a:r>
          </a:p>
          <a:p>
            <a:pPr marL="342891" indent="-342891" algn="just">
              <a:buFont typeface="Wingdings" panose="05000000000000000000" pitchFamily="2" charset="2"/>
              <a:buChar char="Ø"/>
            </a:pPr>
            <a:r>
              <a:rPr lang="en-US" sz="2400" dirty="0">
                <a:latin typeface="Sitka Banner Semibold" pitchFamily="2" charset="0"/>
              </a:rPr>
              <a:t>User-Friendly Interface</a:t>
            </a:r>
          </a:p>
          <a:p>
            <a:pPr marL="342891" indent="-342891" algn="just">
              <a:buFont typeface="Wingdings" panose="05000000000000000000" pitchFamily="2" charset="2"/>
              <a:buChar char="Ø"/>
            </a:pPr>
            <a:r>
              <a:rPr lang="en-US" sz="2400" dirty="0">
                <a:latin typeface="Sitka Banner Semibold" pitchFamily="2" charset="0"/>
              </a:rPr>
              <a:t>Improves Legal Decision-Making</a:t>
            </a:r>
            <a:endParaRPr lang="en-IN" sz="2400" b="1" dirty="0">
              <a:latin typeface="Bahnschrift SemiBold Condensed" panose="020B0502040204020203" pitchFamily="34" charset="0"/>
            </a:endParaRPr>
          </a:p>
        </p:txBody>
      </p:sp>
    </p:spTree>
    <p:extLst>
      <p:ext uri="{BB962C8B-B14F-4D97-AF65-F5344CB8AC3E}">
        <p14:creationId xmlns:p14="http://schemas.microsoft.com/office/powerpoint/2010/main" val="675710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16</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558800" y="566679"/>
            <a:ext cx="10871200" cy="3170099"/>
          </a:xfrm>
          <a:prstGeom prst="rect">
            <a:avLst/>
          </a:prstGeom>
          <a:noFill/>
        </p:spPr>
        <p:txBody>
          <a:bodyPr wrap="square" rtlCol="0">
            <a:spAutoFit/>
          </a:bodyPr>
          <a:lstStyle/>
          <a:p>
            <a:r>
              <a:rPr lang="en-IN" sz="2000" dirty="0">
                <a:latin typeface="Arial Black" panose="020B0A04020102020204" pitchFamily="34" charset="0"/>
              </a:rPr>
              <a:t>RESEARCH PAPER 3(cont.)</a:t>
            </a:r>
          </a:p>
          <a:p>
            <a:endParaRPr lang="en-IN" sz="2000" dirty="0"/>
          </a:p>
          <a:p>
            <a:r>
              <a:rPr lang="en-US" sz="2000" b="1"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Advantages:</a:t>
            </a:r>
          </a:p>
          <a:p>
            <a:endParaRPr lang="en-US" sz="2000" b="1" dirty="0">
              <a:latin typeface="Sitka Banner Semibold" pitchFamily="2" charset="0"/>
            </a:endParaRPr>
          </a:p>
          <a:p>
            <a:pPr marL="342891" indent="-342891" algn="just">
              <a:buFont typeface="Courier New" panose="02070309020205020404" pitchFamily="49" charset="0"/>
              <a:buChar char="o"/>
            </a:pPr>
            <a:r>
              <a:rPr lang="en-US" sz="2400" b="1" dirty="0">
                <a:latin typeface="Sitka Banner Semibold" pitchFamily="2" charset="0"/>
              </a:rPr>
              <a:t>Intuitive Query System     </a:t>
            </a:r>
          </a:p>
          <a:p>
            <a:pPr marL="342891" indent="-342891" algn="just">
              <a:buFont typeface="Courier New" panose="02070309020205020404" pitchFamily="49" charset="0"/>
              <a:buChar char="o"/>
            </a:pPr>
            <a:r>
              <a:rPr lang="en-US" sz="2400" b="1" dirty="0">
                <a:latin typeface="Sitka Banner Semibold" pitchFamily="2" charset="0"/>
              </a:rPr>
              <a:t>Efficient Legal Document Retrieval     </a:t>
            </a:r>
          </a:p>
          <a:p>
            <a:pPr marL="342891" indent="-342891" algn="just">
              <a:buFont typeface="Courier New" panose="02070309020205020404" pitchFamily="49" charset="0"/>
              <a:buChar char="o"/>
            </a:pPr>
            <a:r>
              <a:rPr lang="en-US" sz="2400" b="1" dirty="0">
                <a:latin typeface="Sitka Banner Semibold" pitchFamily="2" charset="0"/>
              </a:rPr>
              <a:t>Interactive Chatbot Assistance     </a:t>
            </a:r>
          </a:p>
          <a:p>
            <a:pPr marL="342891" indent="-342891" algn="just">
              <a:buFont typeface="Courier New" panose="02070309020205020404" pitchFamily="49" charset="0"/>
              <a:buChar char="o"/>
            </a:pPr>
            <a:r>
              <a:rPr lang="en-US" sz="2400" b="1" dirty="0">
                <a:latin typeface="Sitka Banner Semibold" pitchFamily="2" charset="0"/>
              </a:rPr>
              <a:t>Time-Efficient Search Mechanism     </a:t>
            </a:r>
          </a:p>
          <a:p>
            <a:pPr marL="342891" indent="-342891" algn="just">
              <a:buFont typeface="Courier New" panose="02070309020205020404" pitchFamily="49" charset="0"/>
              <a:buChar char="o"/>
            </a:pPr>
            <a:r>
              <a:rPr lang="en-US" sz="2400" b="1" dirty="0">
                <a:latin typeface="Sitka Banner Semibold" pitchFamily="2" charset="0"/>
              </a:rPr>
              <a:t>Simplified Document Analysis</a:t>
            </a:r>
            <a:endParaRPr lang="en-IN" sz="2400" b="1" dirty="0">
              <a:latin typeface="Bahnschrift SemiBold Condensed" panose="020B0502040204020203" pitchFamily="34" charset="0"/>
            </a:endParaRPr>
          </a:p>
        </p:txBody>
      </p:sp>
    </p:spTree>
    <p:extLst>
      <p:ext uri="{BB962C8B-B14F-4D97-AF65-F5344CB8AC3E}">
        <p14:creationId xmlns:p14="http://schemas.microsoft.com/office/powerpoint/2010/main" val="3924067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558800" y="566678"/>
            <a:ext cx="10871200" cy="2800767"/>
          </a:xfrm>
          <a:prstGeom prst="rect">
            <a:avLst/>
          </a:prstGeom>
          <a:noFill/>
        </p:spPr>
        <p:txBody>
          <a:bodyPr wrap="square" rtlCol="0">
            <a:spAutoFit/>
          </a:bodyPr>
          <a:lstStyle/>
          <a:p>
            <a:r>
              <a:rPr lang="en-IN" sz="2000" dirty="0">
                <a:latin typeface="Arial Black" panose="020B0A04020102020204" pitchFamily="34" charset="0"/>
              </a:rPr>
              <a:t>RESEARCH PAPER 3(cont.)</a:t>
            </a:r>
          </a:p>
          <a:p>
            <a:endParaRPr lang="en-IN" sz="2000" dirty="0"/>
          </a:p>
          <a:p>
            <a:r>
              <a:rPr lang="en-US" sz="2000" b="1"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Disadvantages:</a:t>
            </a:r>
          </a:p>
          <a:p>
            <a:endParaRPr lang="en-US" sz="2000" b="1" dirty="0">
              <a:latin typeface="Sitka Banner Semibold" pitchFamily="2" charset="0"/>
            </a:endParaRPr>
          </a:p>
          <a:p>
            <a:pPr marL="342891" indent="-342891" algn="just">
              <a:buFont typeface="Courier New" panose="02070309020205020404" pitchFamily="49" charset="0"/>
              <a:buChar char="o"/>
            </a:pPr>
            <a:r>
              <a:rPr lang="en-US" sz="2400" dirty="0">
                <a:latin typeface="Sitka Banner Semibold" pitchFamily="2" charset="0"/>
              </a:rPr>
              <a:t>Monolingual Interface     </a:t>
            </a:r>
          </a:p>
          <a:p>
            <a:pPr marL="342891" indent="-342891" algn="just">
              <a:buFont typeface="Courier New" panose="02070309020205020404" pitchFamily="49" charset="0"/>
              <a:buChar char="o"/>
            </a:pPr>
            <a:r>
              <a:rPr lang="en-US" sz="2400" dirty="0">
                <a:latin typeface="Sitka Banner Semibold" pitchFamily="2" charset="0"/>
              </a:rPr>
              <a:t>No Case Outcome Prediction    </a:t>
            </a:r>
          </a:p>
          <a:p>
            <a:pPr marL="342891" indent="-342891" algn="just">
              <a:buFont typeface="Courier New" panose="02070309020205020404" pitchFamily="49" charset="0"/>
              <a:buChar char="o"/>
            </a:pPr>
            <a:r>
              <a:rPr lang="en-US" sz="2400" dirty="0">
                <a:latin typeface="Sitka Banner Semibold" pitchFamily="2" charset="0"/>
              </a:rPr>
              <a:t>No Sentiment Analysis</a:t>
            </a:r>
          </a:p>
          <a:p>
            <a:pPr marL="342891" indent="-342891" algn="just">
              <a:buFont typeface="Courier New" panose="02070309020205020404" pitchFamily="49" charset="0"/>
              <a:buChar char="o"/>
            </a:pPr>
            <a:r>
              <a:rPr lang="en-US" sz="2400" dirty="0">
                <a:latin typeface="Sitka Banner Semibold" pitchFamily="2" charset="0"/>
              </a:rPr>
              <a:t>Professional-Oriented Design</a:t>
            </a:r>
            <a:endParaRPr lang="en-IN" sz="2400" b="1" dirty="0">
              <a:latin typeface="Bahnschrift SemiBold Condensed" panose="020B0502040204020203" pitchFamily="34" charset="0"/>
            </a:endParaRPr>
          </a:p>
        </p:txBody>
      </p:sp>
    </p:spTree>
    <p:extLst>
      <p:ext uri="{BB962C8B-B14F-4D97-AF65-F5344CB8AC3E}">
        <p14:creationId xmlns:p14="http://schemas.microsoft.com/office/powerpoint/2010/main" val="1231684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18</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300950" y="104562"/>
            <a:ext cx="8973053" cy="3385542"/>
          </a:xfrm>
          <a:prstGeom prst="rect">
            <a:avLst/>
          </a:prstGeom>
          <a:noFill/>
        </p:spPr>
        <p:txBody>
          <a:bodyPr wrap="square" rtlCol="0">
            <a:spAutoFit/>
          </a:bodyPr>
          <a:lstStyle/>
          <a:p>
            <a:r>
              <a:rPr lang="en-IN" dirty="0">
                <a:latin typeface="Arial Black" panose="020B0A04020102020204" pitchFamily="34" charset="0"/>
              </a:rPr>
              <a:t>RESEARCH PAPER 4</a:t>
            </a:r>
          </a:p>
          <a:p>
            <a:endParaRPr lang="en-IN" sz="2000" b="1" i="1" dirty="0">
              <a:latin typeface="Constantia" panose="02030602050306030303" pitchFamily="18" charset="0"/>
            </a:endParaRPr>
          </a:p>
          <a:p>
            <a:r>
              <a:rPr lang="en-IN" sz="1600" b="1" i="1" dirty="0">
                <a:latin typeface="Constantia" panose="02030602050306030303" pitchFamily="18" charset="0"/>
              </a:rPr>
              <a:t>AI-Powered Legal Documentation Assistant</a:t>
            </a:r>
            <a:r>
              <a:rPr lang="en-US" sz="1600" b="1" i="1" dirty="0">
                <a:latin typeface="Constantia" panose="02030602050306030303" pitchFamily="18" charset="0"/>
              </a:rPr>
              <a:t> </a:t>
            </a:r>
            <a:r>
              <a:rPr lang="en-IN" sz="1600" b="1" i="1" dirty="0">
                <a:latin typeface="Constantia" panose="02030602050306030303" pitchFamily="18" charset="0"/>
              </a:rPr>
              <a:t>by Kuldeep </a:t>
            </a:r>
            <a:r>
              <a:rPr lang="en-IN" sz="1600" b="1" i="1" dirty="0" err="1">
                <a:latin typeface="Constantia" panose="02030602050306030303" pitchFamily="18" charset="0"/>
              </a:rPr>
              <a:t>Vayadande</a:t>
            </a:r>
            <a:r>
              <a:rPr lang="en-IN" sz="1600" b="1" i="1" dirty="0">
                <a:latin typeface="Constantia" panose="02030602050306030303" pitchFamily="18" charset="0"/>
              </a:rPr>
              <a:t>, Aditi Bhat, Pranav </a:t>
            </a:r>
            <a:r>
              <a:rPr lang="en-IN" sz="1600" b="1" i="1" dirty="0" err="1">
                <a:latin typeface="Constantia" panose="02030602050306030303" pitchFamily="18" charset="0"/>
              </a:rPr>
              <a:t>Bachhav</a:t>
            </a:r>
            <a:r>
              <a:rPr lang="en-IN" sz="1600" b="1" i="1" dirty="0">
                <a:latin typeface="Constantia" panose="02030602050306030303" pitchFamily="18" charset="0"/>
              </a:rPr>
              <a:t>, Aditya </a:t>
            </a:r>
            <a:r>
              <a:rPr lang="en-IN" sz="1600" b="1" i="1" dirty="0" err="1">
                <a:latin typeface="Constantia" panose="02030602050306030303" pitchFamily="18" charset="0"/>
              </a:rPr>
              <a:t>Bhoyar</a:t>
            </a:r>
            <a:r>
              <a:rPr lang="en-IN" sz="1600" b="1" i="1" dirty="0">
                <a:latin typeface="Constantia" panose="02030602050306030303" pitchFamily="18" charset="0"/>
              </a:rPr>
              <a:t>, Zulfikar </a:t>
            </a:r>
            <a:r>
              <a:rPr lang="en-IN" sz="1600" b="1" i="1" dirty="0" err="1">
                <a:latin typeface="Constantia" panose="02030602050306030303" pitchFamily="18" charset="0"/>
              </a:rPr>
              <a:t>Charoliya</a:t>
            </a:r>
            <a:r>
              <a:rPr lang="en-IN" sz="1600" b="1" i="1" dirty="0">
                <a:latin typeface="Constantia" panose="02030602050306030303" pitchFamily="18" charset="0"/>
              </a:rPr>
              <a:t>, Aayush Chavan</a:t>
            </a:r>
          </a:p>
          <a:p>
            <a:pPr marL="285744" indent="-285744" algn="just">
              <a:buFont typeface="Arial" panose="020B0604020202020204" pitchFamily="34" charset="0"/>
              <a:buChar char="•"/>
            </a:pPr>
            <a:r>
              <a:rPr lang="en-US" dirty="0">
                <a:latin typeface="Sitka Banner Semibold" pitchFamily="2" charset="0"/>
              </a:rPr>
              <a:t>The research paper on </a:t>
            </a:r>
            <a:r>
              <a:rPr lang="en-US" i="1" dirty="0">
                <a:latin typeface="Sitka Banner Semibold" pitchFamily="2" charset="0"/>
              </a:rPr>
              <a:t>AI-Powered Legal Documentation Assistant </a:t>
            </a:r>
            <a:r>
              <a:rPr lang="en-US" dirty="0">
                <a:latin typeface="Sitka Banner Semibold" pitchFamily="2" charset="0"/>
              </a:rPr>
              <a:t>presents an innovative solution designed to streamline legal documentation processes using </a:t>
            </a:r>
            <a:r>
              <a:rPr lang="en-US" i="1" dirty="0">
                <a:latin typeface="Sitka Banner Semibold" pitchFamily="2" charset="0"/>
              </a:rPr>
              <a:t>Artificial Intelligence (AI) </a:t>
            </a:r>
            <a:r>
              <a:rPr lang="en-US" dirty="0">
                <a:latin typeface="Sitka Banner Semibold" pitchFamily="2" charset="0"/>
              </a:rPr>
              <a:t>and </a:t>
            </a:r>
            <a:r>
              <a:rPr lang="en-US" i="1" dirty="0">
                <a:latin typeface="Sitka Banner Semibold" pitchFamily="2" charset="0"/>
              </a:rPr>
              <a:t>Natural Language Processing (NLP). </a:t>
            </a:r>
            <a:r>
              <a:rPr lang="en-US" dirty="0">
                <a:latin typeface="Sitka Banner Semibold" pitchFamily="2" charset="0"/>
              </a:rPr>
              <a:t>The primary focus is to </a:t>
            </a:r>
            <a:r>
              <a:rPr lang="en-US" i="1" dirty="0">
                <a:latin typeface="Sitka Banner Semibold" pitchFamily="2" charset="0"/>
              </a:rPr>
              <a:t>improve the accuracy and efficiency of document handling</a:t>
            </a:r>
            <a:r>
              <a:rPr lang="en-US" dirty="0">
                <a:latin typeface="Sitka Banner Semibold" pitchFamily="2" charset="0"/>
              </a:rPr>
              <a:t> in legal firms and corporate legal departments by </a:t>
            </a:r>
            <a:r>
              <a:rPr lang="en-US" i="1" dirty="0">
                <a:latin typeface="Sitka Banner Semibold" pitchFamily="2" charset="0"/>
              </a:rPr>
              <a:t>automating document processing, error detection, and content summarization</a:t>
            </a:r>
            <a:r>
              <a:rPr lang="en-US" dirty="0">
                <a:latin typeface="Sitka Banner Semibold" pitchFamily="2" charset="0"/>
              </a:rPr>
              <a:t>.</a:t>
            </a:r>
          </a:p>
          <a:p>
            <a:pPr marL="285744" indent="-285744" algn="just">
              <a:buFont typeface="Arial" panose="020B0604020202020204" pitchFamily="34" charset="0"/>
              <a:buChar char="•"/>
            </a:pPr>
            <a:r>
              <a:rPr lang="en-US" b="1" dirty="0">
                <a:latin typeface="Sitka Banner Semibold" pitchFamily="2" charset="0"/>
              </a:rPr>
              <a:t>It include technologies such as Natural Language Processing (NLP), Machine Learning Algorithms, </a:t>
            </a:r>
            <a:r>
              <a:rPr lang="en-US" b="1" dirty="0" err="1">
                <a:latin typeface="Sitka Banner Semibold" pitchFamily="2" charset="0"/>
              </a:rPr>
              <a:t>PyPDF</a:t>
            </a:r>
            <a:r>
              <a:rPr lang="en-US" b="1" dirty="0">
                <a:latin typeface="Sitka Banner Semibold" pitchFamily="2" charset="0"/>
              </a:rPr>
              <a:t> &amp; Amazon </a:t>
            </a:r>
            <a:r>
              <a:rPr lang="en-US" b="1" dirty="0" err="1">
                <a:latin typeface="Sitka Banner Semibold" pitchFamily="2" charset="0"/>
              </a:rPr>
              <a:t>Textract</a:t>
            </a:r>
            <a:r>
              <a:rPr lang="en-US" b="1" dirty="0">
                <a:latin typeface="Sitka Banner Semibold" pitchFamily="2" charset="0"/>
              </a:rPr>
              <a:t>, </a:t>
            </a:r>
            <a:r>
              <a:rPr lang="en-US" b="1" dirty="0" err="1">
                <a:latin typeface="Sitka Banner Semibold" pitchFamily="2" charset="0"/>
              </a:rPr>
              <a:t>LangChain</a:t>
            </a:r>
            <a:r>
              <a:rPr lang="en-US" b="1" dirty="0">
                <a:latin typeface="Sitka Banner Semibold" pitchFamily="2" charset="0"/>
              </a:rPr>
              <a:t> Framework, Semantic Search with Embedding Models.</a:t>
            </a:r>
            <a:endParaRPr lang="en-IN" b="1" dirty="0">
              <a:latin typeface="Sitka Banner Semibold" pitchFamily="2" charset="0"/>
            </a:endParaRPr>
          </a:p>
        </p:txBody>
      </p:sp>
      <p:pic>
        <p:nvPicPr>
          <p:cNvPr id="6" name="Picture 5" descr="A screenshot of a computer&#10;&#10;Description automatically generated">
            <a:extLst>
              <a:ext uri="{FF2B5EF4-FFF2-40B4-BE49-F238E27FC236}">
                <a16:creationId xmlns:a16="http://schemas.microsoft.com/office/drawing/2014/main" id="{0CBED951-C729-A4FE-127B-CC920527FE9A}"/>
              </a:ext>
            </a:extLst>
          </p:cNvPr>
          <p:cNvPicPr>
            <a:picLocks noChangeAspect="1"/>
          </p:cNvPicPr>
          <p:nvPr/>
        </p:nvPicPr>
        <p:blipFill>
          <a:blip r:embed="rId2"/>
          <a:srcRect l="28622" t="42857" r="36174" b="16463"/>
          <a:stretch/>
        </p:blipFill>
        <p:spPr>
          <a:xfrm>
            <a:off x="2733871" y="3434069"/>
            <a:ext cx="6456784" cy="3447099"/>
          </a:xfrm>
          <a:prstGeom prst="rect">
            <a:avLst/>
          </a:prstGeom>
        </p:spPr>
      </p:pic>
    </p:spTree>
    <p:extLst>
      <p:ext uri="{BB962C8B-B14F-4D97-AF65-F5344CB8AC3E}">
        <p14:creationId xmlns:p14="http://schemas.microsoft.com/office/powerpoint/2010/main" val="13887973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19</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222899" y="69094"/>
            <a:ext cx="9051104" cy="5786199"/>
          </a:xfrm>
          <a:prstGeom prst="rect">
            <a:avLst/>
          </a:prstGeom>
          <a:noFill/>
        </p:spPr>
        <p:txBody>
          <a:bodyPr wrap="square" rtlCol="0">
            <a:spAutoFit/>
          </a:bodyPr>
          <a:lstStyle/>
          <a:p>
            <a:r>
              <a:rPr lang="en-IN" sz="2000" dirty="0">
                <a:latin typeface="Arial Black" panose="020B0A04020102020204" pitchFamily="34" charset="0"/>
              </a:rPr>
              <a:t>RESEARCH PAPER 4(cont.)</a:t>
            </a:r>
          </a:p>
          <a:p>
            <a:endParaRPr lang="en-IN" sz="2000" dirty="0">
              <a:solidFill>
                <a:schemeClr val="accent2">
                  <a:lumMod val="75000"/>
                </a:schemeClr>
              </a:solidFill>
              <a:effectLst>
                <a:outerShdw blurRad="38100" dist="38100" dir="2700000" algn="tl">
                  <a:srgbClr val="000000">
                    <a:alpha val="43137"/>
                  </a:srgbClr>
                </a:outerShdw>
              </a:effectLst>
              <a:latin typeface="Britannic Bold" panose="020B0903060703020204" pitchFamily="34" charset="0"/>
            </a:endParaRPr>
          </a:p>
          <a:p>
            <a:r>
              <a:rPr lang="en-IN"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KEY FEATURES:</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Document Parsing and Extraction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Text extraction tools like </a:t>
            </a:r>
            <a:r>
              <a:rPr lang="en-US" sz="2400" dirty="0" err="1">
                <a:solidFill>
                  <a:schemeClr val="tx1">
                    <a:lumMod val="95000"/>
                    <a:lumOff val="5000"/>
                  </a:schemeClr>
                </a:solidFill>
                <a:latin typeface="Sitka Banner Semibold" pitchFamily="2" charset="0"/>
              </a:rPr>
              <a:t>PyPDF</a:t>
            </a:r>
            <a:r>
              <a:rPr lang="en-US" sz="2400" dirty="0">
                <a:solidFill>
                  <a:schemeClr val="tx1">
                    <a:lumMod val="95000"/>
                    <a:lumOff val="5000"/>
                  </a:schemeClr>
                </a:solidFill>
                <a:latin typeface="Sitka Banner Semibold" pitchFamily="2" charset="0"/>
              </a:rPr>
              <a:t> and Amazon </a:t>
            </a:r>
            <a:r>
              <a:rPr lang="en-US" sz="2400" dirty="0" err="1">
                <a:solidFill>
                  <a:schemeClr val="tx1">
                    <a:lumMod val="95000"/>
                    <a:lumOff val="5000"/>
                  </a:schemeClr>
                </a:solidFill>
                <a:latin typeface="Sitka Banner Semibold" pitchFamily="2" charset="0"/>
              </a:rPr>
              <a:t>Textract</a:t>
            </a:r>
            <a:r>
              <a:rPr lang="en-US" sz="2400" dirty="0">
                <a:solidFill>
                  <a:schemeClr val="tx1">
                    <a:lumMod val="95000"/>
                    <a:lumOff val="5000"/>
                  </a:schemeClr>
                </a:solidFill>
                <a:latin typeface="Sitka Banner Semibold" pitchFamily="2" charset="0"/>
              </a:rPr>
              <a:t> are utilized for efficient data extraction from PDFs.</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Automatic Error Detection</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Document Summarization</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Template-Based Document Generation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Intelligent Document Search     </a:t>
            </a:r>
          </a:p>
          <a:p>
            <a:pPr marL="342891" indent="-342891" algn="just">
              <a:buFont typeface="Wingdings" panose="05000000000000000000" pitchFamily="2" charset="2"/>
              <a:buChar char="Ø"/>
            </a:pPr>
            <a:endParaRPr lang="en-US" sz="24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algn="just"/>
            <a:r>
              <a:rPr lang="en-IN" sz="2400"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IMPORTANCE:</a:t>
            </a:r>
          </a:p>
          <a:p>
            <a:pPr marL="342891" indent="-342891" algn="just">
              <a:buFont typeface="Wingdings" panose="05000000000000000000" pitchFamily="2" charset="2"/>
              <a:buChar char="Ø"/>
            </a:pPr>
            <a:r>
              <a:rPr lang="en-US" sz="2400" dirty="0">
                <a:latin typeface="Sitka Banner Semibold" pitchFamily="2" charset="0"/>
              </a:rPr>
              <a:t>Enhanced Document Accuracy</a:t>
            </a:r>
          </a:p>
          <a:p>
            <a:pPr marL="342891" indent="-342891" algn="just">
              <a:buFont typeface="Wingdings" panose="05000000000000000000" pitchFamily="2" charset="2"/>
              <a:buChar char="Ø"/>
            </a:pPr>
            <a:r>
              <a:rPr lang="en-US" sz="2400" dirty="0">
                <a:latin typeface="Sitka Banner Semibold" pitchFamily="2" charset="0"/>
              </a:rPr>
              <a:t>Time Efficiency</a:t>
            </a:r>
          </a:p>
          <a:p>
            <a:pPr marL="342891" indent="-342891" algn="just">
              <a:buFont typeface="Wingdings" panose="05000000000000000000" pitchFamily="2" charset="2"/>
              <a:buChar char="Ø"/>
            </a:pPr>
            <a:r>
              <a:rPr lang="en-US" sz="2400" dirty="0">
                <a:latin typeface="Sitka Banner Semibold" pitchFamily="2" charset="0"/>
              </a:rPr>
              <a:t>Cost Reduction</a:t>
            </a:r>
          </a:p>
          <a:p>
            <a:pPr marL="342891" indent="-342891" algn="just">
              <a:buFont typeface="Wingdings" panose="05000000000000000000" pitchFamily="2" charset="2"/>
              <a:buChar char="Ø"/>
            </a:pPr>
            <a:r>
              <a:rPr lang="en-US" sz="2400" dirty="0">
                <a:latin typeface="Sitka Banner Semibold" pitchFamily="2" charset="0"/>
              </a:rPr>
              <a:t>Improved Legal Compliance</a:t>
            </a:r>
            <a:endParaRPr lang="en-IN" sz="2400" b="1" dirty="0">
              <a:latin typeface="Bahnschrift SemiBold Condensed" panose="020B0502040204020203" pitchFamily="34" charset="0"/>
            </a:endParaRPr>
          </a:p>
        </p:txBody>
      </p:sp>
    </p:spTree>
    <p:extLst>
      <p:ext uri="{BB962C8B-B14F-4D97-AF65-F5344CB8AC3E}">
        <p14:creationId xmlns:p14="http://schemas.microsoft.com/office/powerpoint/2010/main" val="3590042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4248247" y="136526"/>
            <a:ext cx="5782160" cy="727949"/>
          </a:xfrm>
          <a:scene3d>
            <a:camera prst="obliqueBottomLeft"/>
            <a:lightRig rig="threePt" dir="t"/>
          </a:scene3d>
        </p:spPr>
        <p:txBody>
          <a:bodyPr>
            <a:normAutofit/>
          </a:bodyPr>
          <a:lstStyle/>
          <a:p>
            <a:r>
              <a:rPr lang="en-US" b="1" dirty="0">
                <a:solidFill>
                  <a:schemeClr val="bg2">
                    <a:lumMod val="10000"/>
                  </a:schemeClr>
                </a:solidFill>
                <a:latin typeface="Baskerville Old Face" panose="02020602080505020303" pitchFamily="18" charset="0"/>
              </a:rPr>
              <a:t>TABLE OF CONTENTS</a:t>
            </a:r>
            <a:endParaRPr lang="en-ZA" b="1" dirty="0">
              <a:solidFill>
                <a:schemeClr val="bg2">
                  <a:lumMod val="10000"/>
                </a:schemeClr>
              </a:solidFill>
              <a:latin typeface="Baskerville Old Face" panose="02020602080505020303" pitchFamily="18" charset="0"/>
            </a:endParaRPr>
          </a:p>
        </p:txBody>
      </p:sp>
      <p:sp>
        <p:nvSpPr>
          <p:cNvPr id="3" name="Subtitle 2">
            <a:extLst>
              <a:ext uri="{FF2B5EF4-FFF2-40B4-BE49-F238E27FC236}">
                <a16:creationId xmlns:a16="http://schemas.microsoft.com/office/drawing/2014/main" id="{35E3EA69-4E0E-41BD-8095-A124225A2647}"/>
              </a:ext>
            </a:extLst>
          </p:cNvPr>
          <p:cNvSpPr>
            <a:spLocks noGrp="1"/>
          </p:cNvSpPr>
          <p:nvPr>
            <p:ph sz="half" idx="14"/>
          </p:nvPr>
        </p:nvSpPr>
        <p:spPr>
          <a:xfrm>
            <a:off x="4248249" y="727950"/>
            <a:ext cx="6338887" cy="5993527"/>
          </a:xfrm>
        </p:spPr>
        <p:txBody>
          <a:bodyPr>
            <a:normAutofit/>
          </a:bodyPr>
          <a:lstStyle/>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INTRODUCTION</a:t>
            </a:r>
            <a:endParaRPr lang="en-US" sz="1400" b="1" dirty="0">
              <a:solidFill>
                <a:srgbClr val="002060"/>
              </a:solidFill>
              <a:latin typeface="Calibri" panose="020F0502020204030204" pitchFamily="34" charset="0"/>
              <a:ea typeface="Calibri" panose="020F0502020204030204" pitchFamily="34" charset="0"/>
              <a:cs typeface="Calibri" panose="020F0502020204030204" pitchFamily="34" charset="0"/>
            </a:endParaRPr>
          </a:p>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LITERATURE REVIEW</a:t>
            </a:r>
          </a:p>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PROBLEM DEFINITION</a:t>
            </a:r>
          </a:p>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PROBLEM STATEMENT</a:t>
            </a:r>
          </a:p>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PROPOSED SYSTEM</a:t>
            </a:r>
          </a:p>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SYSTEM DESIGN</a:t>
            </a:r>
          </a:p>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MODULE DESCRIPTION</a:t>
            </a:r>
          </a:p>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IMPLEMENTATION DETAILS</a:t>
            </a:r>
          </a:p>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RESULTS AND TESTING</a:t>
            </a:r>
          </a:p>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FUTURE SCOPE</a:t>
            </a:r>
          </a:p>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CONCLUSION</a:t>
            </a:r>
          </a:p>
          <a:p>
            <a:pPr marL="457189" indent="-457189">
              <a:buFont typeface="+mj-lt"/>
              <a:buAutoNum type="arabicPeriod"/>
            </a:pPr>
            <a:r>
              <a:rPr lang="en-US" sz="2000" b="1" dirty="0">
                <a:solidFill>
                  <a:srgbClr val="002060"/>
                </a:solidFill>
                <a:latin typeface="Calibri" panose="020F0502020204030204" pitchFamily="34" charset="0"/>
                <a:ea typeface="Calibri" panose="020F0502020204030204" pitchFamily="34" charset="0"/>
                <a:cs typeface="Calibri" panose="020F0502020204030204" pitchFamily="34" charset="0"/>
              </a:rPr>
              <a:t>REFERENCES</a:t>
            </a:r>
            <a:endParaRPr lang="en-US" sz="2000" dirty="0">
              <a:solidFill>
                <a:srgbClr val="002060"/>
              </a:solidFill>
              <a:latin typeface="Calibri" panose="020F0502020204030204" pitchFamily="34" charset="0"/>
              <a:ea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67927DCA-F11F-1716-00DA-9EF49F131ABD}"/>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24349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20</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558801" y="566678"/>
            <a:ext cx="7017657" cy="2800767"/>
          </a:xfrm>
          <a:prstGeom prst="rect">
            <a:avLst/>
          </a:prstGeom>
          <a:noFill/>
        </p:spPr>
        <p:txBody>
          <a:bodyPr wrap="square" rtlCol="0">
            <a:spAutoFit/>
          </a:bodyPr>
          <a:lstStyle/>
          <a:p>
            <a:r>
              <a:rPr lang="en-IN" sz="2000" dirty="0">
                <a:latin typeface="Arial Black" panose="020B0A04020102020204" pitchFamily="34" charset="0"/>
              </a:rPr>
              <a:t>RESEARCH PAPER 4(cont.)</a:t>
            </a:r>
          </a:p>
          <a:p>
            <a:endParaRPr lang="en-IN" sz="2000" dirty="0"/>
          </a:p>
          <a:p>
            <a:r>
              <a:rPr lang="en-US" sz="2000" b="1"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Advantages:</a:t>
            </a:r>
          </a:p>
          <a:p>
            <a:endParaRPr lang="en-US" sz="2000" b="1" dirty="0">
              <a:latin typeface="Sitka Banner Semibold" pitchFamily="2" charset="0"/>
            </a:endParaRPr>
          </a:p>
          <a:p>
            <a:pPr marL="342891" indent="-342891" algn="just">
              <a:buFont typeface="Courier New" panose="02070309020205020404" pitchFamily="49" charset="0"/>
              <a:buChar char="o"/>
            </a:pPr>
            <a:r>
              <a:rPr lang="en-US" sz="2400" b="1" dirty="0">
                <a:latin typeface="Sitka Banner Semibold" pitchFamily="2" charset="0"/>
              </a:rPr>
              <a:t>High Document Processing Accuracy    </a:t>
            </a:r>
          </a:p>
          <a:p>
            <a:pPr marL="342891" indent="-342891" algn="just">
              <a:buFont typeface="Courier New" panose="02070309020205020404" pitchFamily="49" charset="0"/>
              <a:buChar char="o"/>
            </a:pPr>
            <a:r>
              <a:rPr lang="en-US" sz="2400" b="1" dirty="0">
                <a:latin typeface="Sitka Banner Semibold" pitchFamily="2" charset="0"/>
              </a:rPr>
              <a:t>Increased Efficiency</a:t>
            </a:r>
          </a:p>
          <a:p>
            <a:pPr marL="342891" indent="-342891" algn="just">
              <a:buFont typeface="Courier New" panose="02070309020205020404" pitchFamily="49" charset="0"/>
              <a:buChar char="o"/>
            </a:pPr>
            <a:r>
              <a:rPr lang="en-US" sz="2400" b="1" dirty="0">
                <a:latin typeface="Sitka Banner Semibold" pitchFamily="2" charset="0"/>
              </a:rPr>
              <a:t>Real-Time Document Summarization    </a:t>
            </a:r>
          </a:p>
          <a:p>
            <a:pPr marL="342891" indent="-342891" algn="just">
              <a:buFont typeface="Courier New" panose="02070309020205020404" pitchFamily="49" charset="0"/>
              <a:buChar char="o"/>
            </a:pPr>
            <a:r>
              <a:rPr lang="en-US" sz="2400" b="1" dirty="0">
                <a:latin typeface="Sitka Banner Semibold" pitchFamily="2" charset="0"/>
              </a:rPr>
              <a:t>Error Detection &amp; Prevention</a:t>
            </a:r>
          </a:p>
        </p:txBody>
      </p:sp>
    </p:spTree>
    <p:extLst>
      <p:ext uri="{BB962C8B-B14F-4D97-AF65-F5344CB8AC3E}">
        <p14:creationId xmlns:p14="http://schemas.microsoft.com/office/powerpoint/2010/main" val="201698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558800" y="566678"/>
            <a:ext cx="9555584" cy="2800767"/>
          </a:xfrm>
          <a:prstGeom prst="rect">
            <a:avLst/>
          </a:prstGeom>
          <a:noFill/>
        </p:spPr>
        <p:txBody>
          <a:bodyPr wrap="square" rtlCol="0">
            <a:spAutoFit/>
          </a:bodyPr>
          <a:lstStyle/>
          <a:p>
            <a:r>
              <a:rPr lang="en-IN" sz="2000" dirty="0">
                <a:latin typeface="Arial Black" panose="020B0A04020102020204" pitchFamily="34" charset="0"/>
              </a:rPr>
              <a:t>RESEARCH PAPER 4(cont.)</a:t>
            </a:r>
          </a:p>
          <a:p>
            <a:endParaRPr lang="en-IN" sz="2000" dirty="0"/>
          </a:p>
          <a:p>
            <a:r>
              <a:rPr lang="en-US" sz="2000" b="1"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Disadvantages:</a:t>
            </a:r>
          </a:p>
          <a:p>
            <a:endParaRPr lang="en-US" sz="2000" b="1" dirty="0">
              <a:latin typeface="Sitka Banner Semibold" pitchFamily="2" charset="0"/>
            </a:endParaRPr>
          </a:p>
          <a:p>
            <a:pPr marL="342891" indent="-342891" algn="just">
              <a:buFont typeface="Courier New" panose="02070309020205020404" pitchFamily="49" charset="0"/>
              <a:buChar char="o"/>
            </a:pPr>
            <a:r>
              <a:rPr lang="en-US" sz="2400" dirty="0">
                <a:latin typeface="Sitka Banner Semibold" pitchFamily="2" charset="0"/>
              </a:rPr>
              <a:t>Language Limitations     - Only supports English</a:t>
            </a:r>
          </a:p>
          <a:p>
            <a:pPr marL="342891" indent="-342891" algn="just">
              <a:buFont typeface="Courier New" panose="02070309020205020404" pitchFamily="49" charset="0"/>
              <a:buChar char="o"/>
            </a:pPr>
            <a:r>
              <a:rPr lang="en-US" sz="2400" dirty="0">
                <a:latin typeface="Sitka Banner Semibold" pitchFamily="2" charset="0"/>
              </a:rPr>
              <a:t>Lack of Legal Advisory Features     </a:t>
            </a:r>
          </a:p>
          <a:p>
            <a:pPr marL="342891" indent="-342891" algn="just">
              <a:buFont typeface="Courier New" panose="02070309020205020404" pitchFamily="49" charset="0"/>
              <a:buChar char="o"/>
            </a:pPr>
            <a:r>
              <a:rPr lang="en-US" sz="2400" dirty="0">
                <a:latin typeface="Sitka Banner Semibold" pitchFamily="2" charset="0"/>
              </a:rPr>
              <a:t>No Legal Outcome Prediction    </a:t>
            </a:r>
          </a:p>
          <a:p>
            <a:pPr marL="342891" indent="-342891" algn="just">
              <a:buFont typeface="Courier New" panose="02070309020205020404" pitchFamily="49" charset="0"/>
              <a:buChar char="o"/>
            </a:pPr>
            <a:r>
              <a:rPr lang="en-US" sz="2400" dirty="0">
                <a:latin typeface="Sitka Banner Semibold" pitchFamily="2" charset="0"/>
              </a:rPr>
              <a:t>Text-Only Interface</a:t>
            </a:r>
            <a:endParaRPr lang="en-IN" sz="2400" b="1" dirty="0">
              <a:latin typeface="Bahnschrift SemiBold Condensed" panose="020B0502040204020203" pitchFamily="34" charset="0"/>
            </a:endParaRPr>
          </a:p>
        </p:txBody>
      </p:sp>
    </p:spTree>
    <p:extLst>
      <p:ext uri="{BB962C8B-B14F-4D97-AF65-F5344CB8AC3E}">
        <p14:creationId xmlns:p14="http://schemas.microsoft.com/office/powerpoint/2010/main" val="12902608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p:txBody>
          <a:bodyPr>
            <a:normAutofit/>
          </a:bodyPr>
          <a:lstStyle/>
          <a:p>
            <a:r>
              <a:rPr lang="en-US" dirty="0"/>
              <a:t>summary</a:t>
            </a:r>
          </a:p>
        </p:txBody>
      </p:sp>
      <p:sp>
        <p:nvSpPr>
          <p:cNvPr id="4" name="Slide Number Placeholder 3">
            <a:extLst>
              <a:ext uri="{FF2B5EF4-FFF2-40B4-BE49-F238E27FC236}">
                <a16:creationId xmlns:a16="http://schemas.microsoft.com/office/drawing/2014/main" id="{58D8D8EF-09F7-2BAC-3EC4-6E8F40515A5D}"/>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3003251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95B13B-B427-1FF5-CC0E-084B1784D8D7}"/>
              </a:ext>
            </a:extLst>
          </p:cNvPr>
          <p:cNvSpPr>
            <a:spLocks noGrp="1"/>
          </p:cNvSpPr>
          <p:nvPr>
            <p:ph type="sldNum" sz="quarter" idx="12"/>
          </p:nvPr>
        </p:nvSpPr>
        <p:spPr/>
        <p:txBody>
          <a:bodyPr/>
          <a:lstStyle/>
          <a:p>
            <a:fld id="{B5CEABB6-07DC-46E8-9B57-56EC44A396E5}" type="slidenum">
              <a:rPr lang="en-US" smtClean="0"/>
              <a:pPr/>
              <a:t>23</a:t>
            </a:fld>
            <a:endParaRPr lang="en-US" dirty="0"/>
          </a:p>
        </p:txBody>
      </p:sp>
      <p:graphicFrame>
        <p:nvGraphicFramePr>
          <p:cNvPr id="4" name="Table 3">
            <a:extLst>
              <a:ext uri="{FF2B5EF4-FFF2-40B4-BE49-F238E27FC236}">
                <a16:creationId xmlns:a16="http://schemas.microsoft.com/office/drawing/2014/main" id="{880B0E68-F983-FB0A-B0D5-91C508DAF9F5}"/>
              </a:ext>
            </a:extLst>
          </p:cNvPr>
          <p:cNvGraphicFramePr>
            <a:graphicFrameLocks noGrp="1"/>
          </p:cNvGraphicFramePr>
          <p:nvPr>
            <p:extLst>
              <p:ext uri="{D42A27DB-BD31-4B8C-83A1-F6EECF244321}">
                <p14:modId xmlns:p14="http://schemas.microsoft.com/office/powerpoint/2010/main" val="2702065698"/>
              </p:ext>
            </p:extLst>
          </p:nvPr>
        </p:nvGraphicFramePr>
        <p:xfrm>
          <a:off x="391887" y="676574"/>
          <a:ext cx="11383351" cy="5970555"/>
        </p:xfrm>
        <a:graphic>
          <a:graphicData uri="http://schemas.openxmlformats.org/drawingml/2006/table">
            <a:tbl>
              <a:tblPr firstRow="1" bandRow="1">
                <a:effectLst>
                  <a:outerShdw blurRad="63500" sx="102000" sy="102000" algn="ctr" rotWithShape="0">
                    <a:prstClr val="black">
                      <a:alpha val="40000"/>
                    </a:prstClr>
                  </a:outerShdw>
                </a:effectLst>
                <a:tableStyleId>{8A107856-5554-42FB-B03E-39F5DBC370BA}</a:tableStyleId>
              </a:tblPr>
              <a:tblGrid>
                <a:gridCol w="634421">
                  <a:extLst>
                    <a:ext uri="{9D8B030D-6E8A-4147-A177-3AD203B41FA5}">
                      <a16:colId xmlns:a16="http://schemas.microsoft.com/office/drawing/2014/main" val="724232145"/>
                    </a:ext>
                  </a:extLst>
                </a:gridCol>
                <a:gridCol w="1924352">
                  <a:extLst>
                    <a:ext uri="{9D8B030D-6E8A-4147-A177-3AD203B41FA5}">
                      <a16:colId xmlns:a16="http://schemas.microsoft.com/office/drawing/2014/main" val="1348220646"/>
                    </a:ext>
                  </a:extLst>
                </a:gridCol>
                <a:gridCol w="983075">
                  <a:extLst>
                    <a:ext uri="{9D8B030D-6E8A-4147-A177-3AD203B41FA5}">
                      <a16:colId xmlns:a16="http://schemas.microsoft.com/office/drawing/2014/main" val="2985768609"/>
                    </a:ext>
                  </a:extLst>
                </a:gridCol>
                <a:gridCol w="1664635">
                  <a:extLst>
                    <a:ext uri="{9D8B030D-6E8A-4147-A177-3AD203B41FA5}">
                      <a16:colId xmlns:a16="http://schemas.microsoft.com/office/drawing/2014/main" val="3453712757"/>
                    </a:ext>
                  </a:extLst>
                </a:gridCol>
                <a:gridCol w="3120965">
                  <a:extLst>
                    <a:ext uri="{9D8B030D-6E8A-4147-A177-3AD203B41FA5}">
                      <a16:colId xmlns:a16="http://schemas.microsoft.com/office/drawing/2014/main" val="251424579"/>
                    </a:ext>
                  </a:extLst>
                </a:gridCol>
                <a:gridCol w="3055903">
                  <a:extLst>
                    <a:ext uri="{9D8B030D-6E8A-4147-A177-3AD203B41FA5}">
                      <a16:colId xmlns:a16="http://schemas.microsoft.com/office/drawing/2014/main" val="2345202950"/>
                    </a:ext>
                  </a:extLst>
                </a:gridCol>
              </a:tblGrid>
              <a:tr h="564399">
                <a:tc>
                  <a:txBody>
                    <a:bodyPr/>
                    <a:lstStyle/>
                    <a:p>
                      <a:r>
                        <a:rPr lang="en-IN" sz="1100" dirty="0">
                          <a:latin typeface="Times New Roman" panose="02020603050405020304" pitchFamily="18" charset="0"/>
                          <a:cs typeface="Times New Roman" panose="02020603050405020304" pitchFamily="18" charset="0"/>
                        </a:rPr>
                        <a:t>Sl.NO</a:t>
                      </a:r>
                    </a:p>
                  </a:txBody>
                  <a:tcPr/>
                </a:tc>
                <a:tc>
                  <a:txBody>
                    <a:bodyPr/>
                    <a:lstStyle/>
                    <a:p>
                      <a:pPr algn="ctr"/>
                      <a:r>
                        <a:rPr lang="en-IN" sz="1500" b="1" dirty="0">
                          <a:latin typeface="Times New Roman" panose="02020603050405020304" pitchFamily="18" charset="0"/>
                          <a:cs typeface="Times New Roman" panose="02020603050405020304" pitchFamily="18" charset="0"/>
                        </a:rPr>
                        <a:t>Paper Name</a:t>
                      </a:r>
                    </a:p>
                  </a:txBody>
                  <a:tcPr/>
                </a:tc>
                <a:tc>
                  <a:txBody>
                    <a:bodyPr/>
                    <a:lstStyle/>
                    <a:p>
                      <a:pPr algn="ctr"/>
                      <a:r>
                        <a:rPr lang="en-IN" sz="1500" dirty="0">
                          <a:latin typeface="Times New Roman" panose="02020603050405020304" pitchFamily="18" charset="0"/>
                          <a:cs typeface="Times New Roman" panose="02020603050405020304" pitchFamily="18" charset="0"/>
                        </a:rPr>
                        <a:t>Published Year</a:t>
                      </a:r>
                    </a:p>
                  </a:txBody>
                  <a:tcPr/>
                </a:tc>
                <a:tc>
                  <a:txBody>
                    <a:bodyPr/>
                    <a:lstStyle/>
                    <a:p>
                      <a:pPr algn="ctr"/>
                      <a:r>
                        <a:rPr lang="en-IN" sz="1500" dirty="0">
                          <a:latin typeface="Times New Roman" panose="02020603050405020304" pitchFamily="18" charset="0"/>
                          <a:cs typeface="Times New Roman" panose="02020603050405020304" pitchFamily="18" charset="0"/>
                        </a:rPr>
                        <a:t>Author Name</a:t>
                      </a:r>
                    </a:p>
                  </a:txBody>
                  <a:tcPr/>
                </a:tc>
                <a:tc>
                  <a:txBody>
                    <a:bodyPr/>
                    <a:lstStyle/>
                    <a:p>
                      <a:pPr algn="ctr"/>
                      <a:r>
                        <a:rPr lang="en-IN" sz="1500" dirty="0">
                          <a:latin typeface="Times New Roman" panose="02020603050405020304" pitchFamily="18" charset="0"/>
                          <a:cs typeface="Times New Roman" panose="02020603050405020304" pitchFamily="18" charset="0"/>
                        </a:rPr>
                        <a:t>Pros </a:t>
                      </a:r>
                    </a:p>
                  </a:txBody>
                  <a:tcPr/>
                </a:tc>
                <a:tc>
                  <a:txBody>
                    <a:bodyPr/>
                    <a:lstStyle/>
                    <a:p>
                      <a:pPr algn="ctr"/>
                      <a:r>
                        <a:rPr lang="en-IN" sz="1500" dirty="0">
                          <a:latin typeface="Times New Roman" panose="02020603050405020304" pitchFamily="18" charset="0"/>
                          <a:cs typeface="Times New Roman" panose="02020603050405020304" pitchFamily="18" charset="0"/>
                        </a:rPr>
                        <a:t>Cons</a:t>
                      </a:r>
                    </a:p>
                  </a:txBody>
                  <a:tcPr/>
                </a:tc>
                <a:extLst>
                  <a:ext uri="{0D108BD9-81ED-4DB2-BD59-A6C34878D82A}">
                    <a16:rowId xmlns:a16="http://schemas.microsoft.com/office/drawing/2014/main" val="3462378379"/>
                  </a:ext>
                </a:extLst>
              </a:tr>
              <a:tr h="1432560">
                <a:tc>
                  <a:txBody>
                    <a:bodyPr/>
                    <a:lstStyle/>
                    <a:p>
                      <a:pPr algn="r"/>
                      <a:r>
                        <a:rPr lang="en-IN" sz="1300" dirty="0">
                          <a:latin typeface="Times New Roman" panose="02020603050405020304" pitchFamily="18" charset="0"/>
                          <a:cs typeface="Times New Roman" panose="02020603050405020304" pitchFamily="18" charset="0"/>
                        </a:rPr>
                        <a:t>1.</a:t>
                      </a:r>
                    </a:p>
                  </a:txBody>
                  <a:tcPr/>
                </a:tc>
                <a:tc>
                  <a:txBody>
                    <a:bodyPr/>
                    <a:lstStyle/>
                    <a:p>
                      <a:r>
                        <a:rPr lang="en-US" sz="1500" b="0" dirty="0">
                          <a:latin typeface="Times New Roman" panose="02020603050405020304" pitchFamily="18" charset="0"/>
                          <a:cs typeface="Times New Roman" panose="02020603050405020304" pitchFamily="18" charset="0"/>
                        </a:rPr>
                        <a:t>Legal Assistance Redefined: Transforming Legal Access with AI-Powered </a:t>
                      </a:r>
                      <a:r>
                        <a:rPr lang="en-US" sz="1500" b="0" dirty="0" err="1">
                          <a:latin typeface="Times New Roman" panose="02020603050405020304" pitchFamily="18" charset="0"/>
                          <a:cs typeface="Times New Roman" panose="02020603050405020304" pitchFamily="18" charset="0"/>
                        </a:rPr>
                        <a:t>LegalLink</a:t>
                      </a:r>
                      <a:endParaRPr lang="en-IN" sz="1500" b="0" i="0" dirty="0">
                        <a:latin typeface="Times New Roman" panose="02020603050405020304" pitchFamily="18" charset="0"/>
                        <a:cs typeface="Times New Roman" panose="02020603050405020304" pitchFamily="18" charset="0"/>
                      </a:endParaRPr>
                    </a:p>
                  </a:txBody>
                  <a:tcPr/>
                </a:tc>
                <a:tc>
                  <a:txBody>
                    <a:bodyPr/>
                    <a:lstStyle/>
                    <a:p>
                      <a:pPr algn="ctr"/>
                      <a:r>
                        <a:rPr lang="en-IN" sz="1300" dirty="0">
                          <a:latin typeface="Times New Roman" panose="02020603050405020304" pitchFamily="18" charset="0"/>
                          <a:cs typeface="Times New Roman" panose="02020603050405020304" pitchFamily="18" charset="0"/>
                        </a:rPr>
                        <a:t>2024</a:t>
                      </a:r>
                    </a:p>
                  </a:txBody>
                  <a:tcPr/>
                </a:tc>
                <a:tc>
                  <a:txBody>
                    <a:bodyPr/>
                    <a:lstStyle/>
                    <a:p>
                      <a:r>
                        <a:rPr lang="en-IN" sz="1500" b="0" i="0" dirty="0">
                          <a:latin typeface="Times New Roman" panose="02020603050405020304" pitchFamily="18" charset="0"/>
                          <a:cs typeface="Times New Roman" panose="02020603050405020304" pitchFamily="18" charset="0"/>
                        </a:rPr>
                        <a:t>Susan Jacob  , </a:t>
                      </a:r>
                      <a:r>
                        <a:rPr lang="en-IN" sz="1500" b="0" i="0" dirty="0" err="1">
                          <a:latin typeface="Times New Roman" panose="02020603050405020304" pitchFamily="18" charset="0"/>
                          <a:cs typeface="Times New Roman" panose="02020603050405020304" pitchFamily="18" charset="0"/>
                        </a:rPr>
                        <a:t>Prisly</a:t>
                      </a:r>
                      <a:r>
                        <a:rPr lang="en-IN" sz="1500" b="0" i="0" dirty="0">
                          <a:latin typeface="Times New Roman" panose="02020603050405020304" pitchFamily="18" charset="0"/>
                          <a:cs typeface="Times New Roman" panose="02020603050405020304" pitchFamily="18" charset="0"/>
                        </a:rPr>
                        <a:t> Mary Jacob , Jo </a:t>
                      </a:r>
                      <a:r>
                        <a:rPr lang="en-IN" sz="1500" b="0" i="0" dirty="0" err="1">
                          <a:latin typeface="Times New Roman" panose="02020603050405020304" pitchFamily="18" charset="0"/>
                          <a:cs typeface="Times New Roman" panose="02020603050405020304" pitchFamily="18" charset="0"/>
                        </a:rPr>
                        <a:t>Cheriyan</a:t>
                      </a:r>
                      <a:r>
                        <a:rPr lang="en-IN" sz="1500" b="0" i="0" dirty="0">
                          <a:latin typeface="Times New Roman" panose="02020603050405020304" pitchFamily="18" charset="0"/>
                          <a:cs typeface="Times New Roman" panose="02020603050405020304" pitchFamily="18" charset="0"/>
                        </a:rPr>
                        <a:t> , Safad Ismail</a:t>
                      </a:r>
                    </a:p>
                  </a:txBody>
                  <a:tcPr/>
                </a:tc>
                <a:tc>
                  <a:txBody>
                    <a:bodyPr/>
                    <a:lstStyle/>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High accuracy with RAG integration.</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Automated document summaries.    </a:t>
                      </a:r>
                    </a:p>
                  </a:txBody>
                  <a:tcPr/>
                </a:tc>
                <a:tc>
                  <a:txBody>
                    <a:bodyPr/>
                    <a:lstStyle/>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English-only interface.</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No case outcome prediction.</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No voice input support.</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500" dirty="0">
                          <a:latin typeface="Times New Roman" panose="02020603050405020304" pitchFamily="18" charset="0"/>
                          <a:cs typeface="Times New Roman" panose="02020603050405020304" pitchFamily="18" charset="0"/>
                        </a:rPr>
                        <a:t>Efficient legal research for professionals. </a:t>
                      </a:r>
                      <a:endParaRPr lang="en-IN" sz="15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ü"/>
                      </a:pP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401393289"/>
                  </a:ext>
                </a:extLst>
              </a:tr>
              <a:tr h="1017036">
                <a:tc>
                  <a:txBody>
                    <a:bodyPr/>
                    <a:lstStyle/>
                    <a:p>
                      <a:pPr algn="r"/>
                      <a:r>
                        <a:rPr lang="en-IN" sz="1300" dirty="0">
                          <a:latin typeface="Times New Roman" panose="02020603050405020304" pitchFamily="18" charset="0"/>
                          <a:cs typeface="Times New Roman" panose="02020603050405020304" pitchFamily="18" charset="0"/>
                        </a:rPr>
                        <a:t>2.</a:t>
                      </a:r>
                    </a:p>
                  </a:txBody>
                  <a:tcPr/>
                </a:tc>
                <a:tc>
                  <a:txBody>
                    <a:bodyPr/>
                    <a:lstStyle/>
                    <a:p>
                      <a:r>
                        <a:rPr lang="en-US" sz="1500" b="0" i="0" dirty="0">
                          <a:latin typeface="Times New Roman" panose="02020603050405020304" pitchFamily="18" charset="0"/>
                          <a:cs typeface="Times New Roman" panose="02020603050405020304" pitchFamily="18" charset="0"/>
                        </a:rPr>
                        <a:t>AI Legal Companion: Enhancing Access to Justice and Legal Literacy for the Public</a:t>
                      </a:r>
                      <a:r>
                        <a:rPr lang="en-IN" sz="1500" b="0" i="0" dirty="0">
                          <a:latin typeface="Times New Roman" panose="02020603050405020304" pitchFamily="18" charset="0"/>
                          <a:cs typeface="Times New Roman" panose="02020603050405020304" pitchFamily="18" charset="0"/>
                        </a:rPr>
                        <a:t> </a:t>
                      </a:r>
                    </a:p>
                  </a:txBody>
                  <a:tcPr/>
                </a:tc>
                <a:tc>
                  <a:txBody>
                    <a:bodyPr/>
                    <a:lstStyle/>
                    <a:p>
                      <a:pPr algn="ctr"/>
                      <a:r>
                        <a:rPr lang="en-IN" sz="1300" dirty="0">
                          <a:latin typeface="Times New Roman" panose="02020603050405020304" pitchFamily="18" charset="0"/>
                          <a:cs typeface="Times New Roman" panose="02020603050405020304" pitchFamily="18" charset="0"/>
                        </a:rPr>
                        <a:t>2024</a:t>
                      </a:r>
                    </a:p>
                  </a:txBody>
                  <a:tcPr/>
                </a:tc>
                <a:tc>
                  <a:txBody>
                    <a:bodyPr/>
                    <a:lstStyle/>
                    <a:p>
                      <a:r>
                        <a:rPr lang="en-IN" sz="1500" b="0" i="0" dirty="0">
                          <a:latin typeface="Times New Roman" panose="02020603050405020304" pitchFamily="18" charset="0"/>
                          <a:cs typeface="Times New Roman" panose="02020603050405020304" pitchFamily="18" charset="0"/>
                        </a:rPr>
                        <a:t>Donny Kurniawan , Siti Elda </a:t>
                      </a:r>
                      <a:r>
                        <a:rPr lang="en-IN" sz="1500" b="0" i="0" dirty="0" err="1">
                          <a:latin typeface="Times New Roman" panose="02020603050405020304" pitchFamily="18" charset="0"/>
                          <a:cs typeface="Times New Roman" panose="02020603050405020304" pitchFamily="18" charset="0"/>
                        </a:rPr>
                        <a:t>Hiererra</a:t>
                      </a:r>
                      <a:r>
                        <a:rPr lang="en-IN" sz="1500" b="0" i="0" dirty="0">
                          <a:latin typeface="Times New Roman" panose="02020603050405020304" pitchFamily="18" charset="0"/>
                          <a:cs typeface="Times New Roman" panose="02020603050405020304" pitchFamily="18" charset="0"/>
                        </a:rPr>
                        <a:t> </a:t>
                      </a:r>
                    </a:p>
                  </a:txBody>
                  <a:tcPr/>
                </a:tc>
                <a:tc>
                  <a:txBody>
                    <a:bodyPr/>
                    <a:lstStyle/>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RAG-powered for better accuracy.  </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Educational and interactive interface. </a:t>
                      </a:r>
                      <a:endParaRPr lang="en-IN" sz="15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No multilingual support.</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Lacks case prediction and sentiment analysis.</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No voice input functionality. </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63377518"/>
                  </a:ext>
                </a:extLst>
              </a:tr>
              <a:tr h="1209040">
                <a:tc>
                  <a:txBody>
                    <a:bodyPr/>
                    <a:lstStyle/>
                    <a:p>
                      <a:pPr algn="r"/>
                      <a:r>
                        <a:rPr lang="en-IN" sz="1300" dirty="0">
                          <a:latin typeface="Times New Roman" panose="02020603050405020304" pitchFamily="18" charset="0"/>
                          <a:cs typeface="Times New Roman" panose="02020603050405020304" pitchFamily="18" charset="0"/>
                        </a:rPr>
                        <a:t>3.</a:t>
                      </a:r>
                    </a:p>
                  </a:txBody>
                  <a:tcPr/>
                </a:tc>
                <a:tc>
                  <a:txBody>
                    <a:bodyPr/>
                    <a:lstStyle/>
                    <a:p>
                      <a:r>
                        <a:rPr lang="en-US" sz="1500" b="0" i="0" dirty="0" err="1">
                          <a:latin typeface="Times New Roman" panose="02020603050405020304" pitchFamily="18" charset="0"/>
                          <a:cs typeface="Times New Roman" panose="02020603050405020304" pitchFamily="18" charset="0"/>
                        </a:rPr>
                        <a:t>Bettercall</a:t>
                      </a:r>
                      <a:r>
                        <a:rPr lang="en-US" sz="1500" b="0" i="0" dirty="0">
                          <a:latin typeface="Times New Roman" panose="02020603050405020304" pitchFamily="18" charset="0"/>
                          <a:cs typeface="Times New Roman" panose="02020603050405020304" pitchFamily="18" charset="0"/>
                        </a:rPr>
                        <a:t>: AI based legal assistant </a:t>
                      </a:r>
                      <a:endParaRPr lang="en-IN" sz="1500" b="0" i="0" dirty="0">
                        <a:latin typeface="Times New Roman" panose="02020603050405020304" pitchFamily="18" charset="0"/>
                        <a:cs typeface="Times New Roman" panose="02020603050405020304" pitchFamily="18" charset="0"/>
                      </a:endParaRPr>
                    </a:p>
                  </a:txBody>
                  <a:tcPr/>
                </a:tc>
                <a:tc>
                  <a:txBody>
                    <a:bodyPr/>
                    <a:lstStyle/>
                    <a:p>
                      <a:pPr algn="ctr"/>
                      <a:r>
                        <a:rPr lang="en-IN" sz="1300" dirty="0">
                          <a:latin typeface="Times New Roman" panose="02020603050405020304" pitchFamily="18" charset="0"/>
                          <a:cs typeface="Times New Roman" panose="02020603050405020304" pitchFamily="18" charset="0"/>
                        </a:rPr>
                        <a:t>2024</a:t>
                      </a:r>
                    </a:p>
                  </a:txBody>
                  <a:tcPr/>
                </a:tc>
                <a:tc>
                  <a:txBody>
                    <a:bodyPr/>
                    <a:lstStyle/>
                    <a:p>
                      <a:r>
                        <a:rPr lang="en-IN" sz="1500" b="0" i="0" dirty="0" err="1">
                          <a:latin typeface="Times New Roman" panose="02020603050405020304" pitchFamily="18" charset="0"/>
                          <a:cs typeface="Times New Roman" panose="02020603050405020304" pitchFamily="18" charset="0"/>
                        </a:rPr>
                        <a:t>Manikrao</a:t>
                      </a:r>
                      <a:r>
                        <a:rPr lang="en-IN" sz="1500" b="0" i="0" dirty="0">
                          <a:latin typeface="Times New Roman" panose="02020603050405020304" pitchFamily="18" charset="0"/>
                          <a:cs typeface="Times New Roman" panose="02020603050405020304" pitchFamily="18" charset="0"/>
                        </a:rPr>
                        <a:t> </a:t>
                      </a:r>
                      <a:r>
                        <a:rPr lang="en-IN" sz="1500" b="0" i="0" dirty="0" err="1">
                          <a:latin typeface="Times New Roman" panose="02020603050405020304" pitchFamily="18" charset="0"/>
                          <a:cs typeface="Times New Roman" panose="02020603050405020304" pitchFamily="18" charset="0"/>
                        </a:rPr>
                        <a:t>Dhore</a:t>
                      </a:r>
                      <a:r>
                        <a:rPr lang="en-IN" sz="1500" b="0" i="0" dirty="0">
                          <a:latin typeface="Times New Roman" panose="02020603050405020304" pitchFamily="18" charset="0"/>
                          <a:cs typeface="Times New Roman" panose="02020603050405020304" pitchFamily="18" charset="0"/>
                        </a:rPr>
                        <a:t> , Aryan Vimal, Avish Agrawal, Raghav Bajaj, Rohan Barde</a:t>
                      </a:r>
                    </a:p>
                  </a:txBody>
                  <a:tcPr/>
                </a:tc>
                <a:tc>
                  <a:txBody>
                    <a:bodyPr/>
                    <a:lstStyle/>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Fast legal document retrieval with NLP.</a:t>
                      </a:r>
                    </a:p>
                  </a:txBody>
                  <a:tcPr/>
                </a:tc>
                <a:tc>
                  <a:txBody>
                    <a:bodyPr/>
                    <a:lstStyle/>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Monolingual (English-only).</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No outcome prediction or sentiment analysis.</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Lawyer-focused, not public-friendly. </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9657088"/>
                  </a:ext>
                </a:extLst>
              </a:tr>
              <a:tr h="1656080">
                <a:tc>
                  <a:txBody>
                    <a:bodyPr/>
                    <a:lstStyle/>
                    <a:p>
                      <a:pPr algn="r"/>
                      <a:r>
                        <a:rPr lang="en-IN" sz="1300" dirty="0">
                          <a:latin typeface="Times New Roman" panose="02020603050405020304" pitchFamily="18" charset="0"/>
                          <a:cs typeface="Times New Roman" panose="02020603050405020304" pitchFamily="18" charset="0"/>
                        </a:rPr>
                        <a:t>4.</a:t>
                      </a:r>
                    </a:p>
                  </a:txBody>
                  <a:tcPr/>
                </a:tc>
                <a:tc>
                  <a:txBody>
                    <a:bodyPr/>
                    <a:lstStyle/>
                    <a:p>
                      <a:r>
                        <a:rPr lang="en-IN" sz="1500" b="0" i="0" dirty="0">
                          <a:latin typeface="Times New Roman" panose="02020603050405020304" pitchFamily="18" charset="0"/>
                          <a:cs typeface="Times New Roman" panose="02020603050405020304" pitchFamily="18" charset="0"/>
                        </a:rPr>
                        <a:t>AI-Powered Legal Documentation Assistant</a:t>
                      </a:r>
                    </a:p>
                  </a:txBody>
                  <a:tcPr/>
                </a:tc>
                <a:tc>
                  <a:txBody>
                    <a:bodyPr/>
                    <a:lstStyle/>
                    <a:p>
                      <a:pPr algn="ctr"/>
                      <a:r>
                        <a:rPr lang="en-IN" sz="1300" dirty="0">
                          <a:latin typeface="Times New Roman" panose="02020603050405020304" pitchFamily="18" charset="0"/>
                          <a:cs typeface="Times New Roman" panose="02020603050405020304" pitchFamily="18" charset="0"/>
                        </a:rPr>
                        <a:t>2024</a:t>
                      </a:r>
                    </a:p>
                  </a:txBody>
                  <a:tcPr/>
                </a:tc>
                <a:tc>
                  <a:txBody>
                    <a:bodyPr/>
                    <a:lstStyle/>
                    <a:p>
                      <a:r>
                        <a:rPr lang="en-IN" sz="1500" b="0" i="0" dirty="0">
                          <a:latin typeface="Times New Roman" panose="02020603050405020304" pitchFamily="18" charset="0"/>
                          <a:cs typeface="Times New Roman" panose="02020603050405020304" pitchFamily="18" charset="0"/>
                        </a:rPr>
                        <a:t>Kuldeep </a:t>
                      </a:r>
                      <a:r>
                        <a:rPr lang="en-IN" sz="1500" b="0" i="0" dirty="0" err="1">
                          <a:latin typeface="Times New Roman" panose="02020603050405020304" pitchFamily="18" charset="0"/>
                          <a:cs typeface="Times New Roman" panose="02020603050405020304" pitchFamily="18" charset="0"/>
                        </a:rPr>
                        <a:t>Vayadande</a:t>
                      </a:r>
                      <a:r>
                        <a:rPr lang="en-IN" sz="1500" b="0" i="0" dirty="0">
                          <a:latin typeface="Times New Roman" panose="02020603050405020304" pitchFamily="18" charset="0"/>
                          <a:cs typeface="Times New Roman" panose="02020603050405020304" pitchFamily="18" charset="0"/>
                        </a:rPr>
                        <a:t>, Aditi Bhat, Pranav </a:t>
                      </a:r>
                      <a:r>
                        <a:rPr lang="en-IN" sz="1500" b="0" i="0" dirty="0" err="1">
                          <a:latin typeface="Times New Roman" panose="02020603050405020304" pitchFamily="18" charset="0"/>
                          <a:cs typeface="Times New Roman" panose="02020603050405020304" pitchFamily="18" charset="0"/>
                        </a:rPr>
                        <a:t>Bachhav</a:t>
                      </a:r>
                      <a:r>
                        <a:rPr lang="en-IN" sz="1500" b="0" i="0" dirty="0">
                          <a:latin typeface="Times New Roman" panose="02020603050405020304" pitchFamily="18" charset="0"/>
                          <a:cs typeface="Times New Roman" panose="02020603050405020304" pitchFamily="18" charset="0"/>
                        </a:rPr>
                        <a:t>, Aditya </a:t>
                      </a:r>
                      <a:r>
                        <a:rPr lang="en-IN" sz="1500" b="0" i="0" dirty="0" err="1">
                          <a:latin typeface="Times New Roman" panose="02020603050405020304" pitchFamily="18" charset="0"/>
                          <a:cs typeface="Times New Roman" panose="02020603050405020304" pitchFamily="18" charset="0"/>
                        </a:rPr>
                        <a:t>Bhoyar</a:t>
                      </a:r>
                      <a:r>
                        <a:rPr lang="en-IN" sz="1500" b="0" i="0" dirty="0">
                          <a:latin typeface="Times New Roman" panose="02020603050405020304" pitchFamily="18" charset="0"/>
                          <a:cs typeface="Times New Roman" panose="02020603050405020304" pitchFamily="18" charset="0"/>
                        </a:rPr>
                        <a:t>, Zulfikar </a:t>
                      </a:r>
                      <a:r>
                        <a:rPr lang="en-IN" sz="1500" b="0" i="0" dirty="0" err="1">
                          <a:latin typeface="Times New Roman" panose="02020603050405020304" pitchFamily="18" charset="0"/>
                          <a:cs typeface="Times New Roman" panose="02020603050405020304" pitchFamily="18" charset="0"/>
                        </a:rPr>
                        <a:t>Charoliya</a:t>
                      </a:r>
                      <a:r>
                        <a:rPr lang="en-IN" sz="1500" b="0" i="0" dirty="0">
                          <a:latin typeface="Times New Roman" panose="02020603050405020304" pitchFamily="18" charset="0"/>
                          <a:cs typeface="Times New Roman" panose="02020603050405020304" pitchFamily="18" charset="0"/>
                        </a:rPr>
                        <a:t>, Aayush Chavan</a:t>
                      </a:r>
                    </a:p>
                  </a:txBody>
                  <a:tcPr/>
                </a:tc>
                <a:tc>
                  <a:txBody>
                    <a:bodyPr/>
                    <a:lstStyle/>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Automated document parsing and summarization.</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Error detection for legal documents.</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Simplifies legal documentation tasks. </a:t>
                      </a:r>
                      <a:endParaRPr lang="en-IN" sz="15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No legal advisory functionality.   </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English-only text processing.</a:t>
                      </a:r>
                    </a:p>
                    <a:p>
                      <a:pPr marL="285750" indent="-285750">
                        <a:buFont typeface="Wingdings" panose="05000000000000000000" pitchFamily="2" charset="2"/>
                        <a:buChar char="ü"/>
                      </a:pPr>
                      <a:r>
                        <a:rPr lang="en-US" sz="1500" dirty="0">
                          <a:latin typeface="Times New Roman" panose="02020603050405020304" pitchFamily="18" charset="0"/>
                          <a:cs typeface="Times New Roman" panose="02020603050405020304" pitchFamily="18" charset="0"/>
                        </a:rPr>
                        <a:t>No case outcome prediction. </a:t>
                      </a:r>
                      <a:endParaRPr lang="en-IN" sz="1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2017433"/>
                  </a:ext>
                </a:extLst>
              </a:tr>
            </a:tbl>
          </a:graphicData>
        </a:graphic>
      </p:graphicFrame>
    </p:spTree>
    <p:extLst>
      <p:ext uri="{BB962C8B-B14F-4D97-AF65-F5344CB8AC3E}">
        <p14:creationId xmlns:p14="http://schemas.microsoft.com/office/powerpoint/2010/main" val="210895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p:txBody>
          <a:bodyPr/>
          <a:lstStyle/>
          <a:p>
            <a:r>
              <a:rPr lang="en-US" dirty="0">
                <a:solidFill>
                  <a:schemeClr val="accent5">
                    <a:lumMod val="50000"/>
                  </a:schemeClr>
                </a:solidFill>
              </a:rPr>
              <a:t>3)PROBLEM DEFINITION​</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
        <p:nvSpPr>
          <p:cNvPr id="7" name="TextBox 6">
            <a:extLst>
              <a:ext uri="{FF2B5EF4-FFF2-40B4-BE49-F238E27FC236}">
                <a16:creationId xmlns:a16="http://schemas.microsoft.com/office/drawing/2014/main" id="{BC449288-6ED5-61B7-ACB8-793E1A6A0A3A}"/>
              </a:ext>
            </a:extLst>
          </p:cNvPr>
          <p:cNvSpPr txBox="1"/>
          <p:nvPr/>
        </p:nvSpPr>
        <p:spPr>
          <a:xfrm>
            <a:off x="858417" y="1714571"/>
            <a:ext cx="6102220" cy="3693319"/>
          </a:xfrm>
          <a:prstGeom prst="rect">
            <a:avLst/>
          </a:prstGeom>
          <a:noFill/>
        </p:spPr>
        <p:txBody>
          <a:bodyPr wrap="square">
            <a:spAutoFit/>
          </a:bodyPr>
          <a:lstStyle/>
          <a:p>
            <a:pPr algn="just"/>
            <a:r>
              <a:rPr lang="en-US" i="1" dirty="0" err="1">
                <a:latin typeface="Sitka Banner Semibold" pitchFamily="2" charset="0"/>
              </a:rPr>
              <a:t>Legalease</a:t>
            </a:r>
            <a:r>
              <a:rPr lang="en-US" dirty="0">
                <a:latin typeface="Sitka Banner Semibold" pitchFamily="2" charset="0"/>
              </a:rPr>
              <a:t> is an </a:t>
            </a:r>
            <a:r>
              <a:rPr lang="en-US" i="1" dirty="0">
                <a:latin typeface="Sitka Banner Semibold" pitchFamily="2" charset="0"/>
              </a:rPr>
              <a:t>AI-driven platform</a:t>
            </a:r>
            <a:r>
              <a:rPr lang="en-US" dirty="0">
                <a:latin typeface="Sitka Banner Semibold" pitchFamily="2" charset="0"/>
              </a:rPr>
              <a:t> designed to </a:t>
            </a:r>
            <a:r>
              <a:rPr lang="en-US" i="1" dirty="0">
                <a:latin typeface="Sitka Banner Semibold" pitchFamily="2" charset="0"/>
              </a:rPr>
              <a:t>bridge the gap between legal knowledge and public access</a:t>
            </a:r>
            <a:r>
              <a:rPr lang="en-US" dirty="0">
                <a:latin typeface="Sitka Banner Semibold" pitchFamily="2" charset="0"/>
              </a:rPr>
              <a:t>. It utilizes </a:t>
            </a:r>
            <a:r>
              <a:rPr lang="en-US" i="1" dirty="0">
                <a:latin typeface="Sitka Banner Semibold" pitchFamily="2" charset="0"/>
              </a:rPr>
              <a:t>Natural Language Processing (NLP) </a:t>
            </a:r>
            <a:r>
              <a:rPr lang="en-US" dirty="0">
                <a:latin typeface="Sitka Banner Semibold" pitchFamily="2" charset="0"/>
              </a:rPr>
              <a:t>and </a:t>
            </a:r>
            <a:r>
              <a:rPr lang="en-US" i="1" dirty="0">
                <a:latin typeface="Sitka Banner Semibold" pitchFamily="2" charset="0"/>
              </a:rPr>
              <a:t>Machine Learning (ML) </a:t>
            </a:r>
            <a:r>
              <a:rPr lang="en-US" dirty="0">
                <a:latin typeface="Sitka Banner Semibold" pitchFamily="2" charset="0"/>
              </a:rPr>
              <a:t>to deliver </a:t>
            </a:r>
            <a:r>
              <a:rPr lang="en-US" i="1" dirty="0">
                <a:latin typeface="Sitka Banner Semibold" pitchFamily="2" charset="0"/>
              </a:rPr>
              <a:t>personalized legal assistance</a:t>
            </a:r>
            <a:r>
              <a:rPr lang="en-US" dirty="0">
                <a:latin typeface="Sitka Banner Semibold" pitchFamily="2" charset="0"/>
              </a:rPr>
              <a:t>.  The system will: </a:t>
            </a:r>
          </a:p>
          <a:p>
            <a:pPr marL="285744" indent="-285744" algn="just">
              <a:buFont typeface="Wingdings" panose="05000000000000000000" pitchFamily="2" charset="2"/>
              <a:buChar char="v"/>
            </a:pPr>
            <a:r>
              <a:rPr lang="en-US" dirty="0">
                <a:latin typeface="Sitka Banner Semibold" pitchFamily="2" charset="0"/>
              </a:rPr>
              <a:t>Answer legal queries with text and voice-enabled chatbot support. </a:t>
            </a:r>
          </a:p>
          <a:p>
            <a:pPr marL="285744" indent="-285744" algn="just">
              <a:buFont typeface="Wingdings" panose="05000000000000000000" pitchFamily="2" charset="2"/>
              <a:buChar char="v"/>
            </a:pPr>
            <a:r>
              <a:rPr lang="en-US" dirty="0">
                <a:latin typeface="Sitka Banner Semibold" pitchFamily="2" charset="0"/>
              </a:rPr>
              <a:t>Retrieve case laws and statutes from </a:t>
            </a:r>
            <a:r>
              <a:rPr lang="en-US" i="1" dirty="0">
                <a:latin typeface="Sitka Banner Semibold" pitchFamily="2" charset="0"/>
              </a:rPr>
              <a:t>Indian Penal Code (IPC) </a:t>
            </a:r>
            <a:r>
              <a:rPr lang="en-US" dirty="0">
                <a:latin typeface="Sitka Banner Semibold" pitchFamily="2" charset="0"/>
              </a:rPr>
              <a:t>databases.</a:t>
            </a:r>
          </a:p>
          <a:p>
            <a:pPr marL="285744" indent="-285744" algn="just">
              <a:buFont typeface="Wingdings" panose="05000000000000000000" pitchFamily="2" charset="2"/>
              <a:buChar char="v"/>
            </a:pPr>
            <a:r>
              <a:rPr lang="en-US" dirty="0">
                <a:latin typeface="Sitka Banner Semibold" pitchFamily="2" charset="0"/>
              </a:rPr>
              <a:t>Provide multilingual support in English and Malayalam, enhancing accessibility for diverse user groups.  </a:t>
            </a:r>
          </a:p>
          <a:p>
            <a:pPr algn="just"/>
            <a:r>
              <a:rPr lang="en-US" dirty="0">
                <a:latin typeface="Sitka Banner Semibold" pitchFamily="2" charset="0"/>
              </a:rPr>
              <a:t>By combining </a:t>
            </a:r>
            <a:r>
              <a:rPr lang="en-US" i="1" dirty="0">
                <a:latin typeface="Sitka Banner Semibold" pitchFamily="2" charset="0"/>
              </a:rPr>
              <a:t>cutting-edge AI capabilities</a:t>
            </a:r>
            <a:r>
              <a:rPr lang="en-US" dirty="0">
                <a:latin typeface="Sitka Banner Semibold" pitchFamily="2" charset="0"/>
              </a:rPr>
              <a:t> with </a:t>
            </a:r>
            <a:r>
              <a:rPr lang="en-US" i="1" dirty="0">
                <a:latin typeface="Sitka Banner Semibold" pitchFamily="2" charset="0"/>
              </a:rPr>
              <a:t>practical legal functionalities</a:t>
            </a:r>
            <a:r>
              <a:rPr lang="en-US" dirty="0">
                <a:latin typeface="Sitka Banner Semibold" pitchFamily="2" charset="0"/>
              </a:rPr>
              <a:t>, </a:t>
            </a:r>
            <a:r>
              <a:rPr lang="en-US" dirty="0" err="1">
                <a:latin typeface="Sitka Banner Semibold" pitchFamily="2" charset="0"/>
              </a:rPr>
              <a:t>Legalease</a:t>
            </a:r>
            <a:r>
              <a:rPr lang="en-US" dirty="0">
                <a:latin typeface="Sitka Banner Semibold" pitchFamily="2" charset="0"/>
              </a:rPr>
              <a:t> aims to </a:t>
            </a:r>
            <a:r>
              <a:rPr lang="en-US" i="1" dirty="0">
                <a:latin typeface="Sitka Banner Semibold" pitchFamily="2" charset="0"/>
              </a:rPr>
              <a:t>democratize access to justice</a:t>
            </a:r>
            <a:r>
              <a:rPr lang="en-US" dirty="0">
                <a:latin typeface="Sitka Banner Semibold" pitchFamily="2" charset="0"/>
              </a:rPr>
              <a:t> and </a:t>
            </a:r>
            <a:r>
              <a:rPr lang="en-US" i="1" dirty="0">
                <a:latin typeface="Sitka Banner Semibold" pitchFamily="2" charset="0"/>
              </a:rPr>
              <a:t>simplify legal processes</a:t>
            </a:r>
            <a:r>
              <a:rPr lang="en-US" dirty="0">
                <a:latin typeface="Sitka Banner Semibold" pitchFamily="2" charset="0"/>
              </a:rPr>
              <a:t> for the general public.</a:t>
            </a:r>
            <a:endParaRPr lang="en-IN" dirty="0">
              <a:latin typeface="Sitka Banner Semibold" pitchFamily="2" charset="0"/>
            </a:endParaRPr>
          </a:p>
        </p:txBody>
      </p:sp>
    </p:spTree>
    <p:extLst>
      <p:ext uri="{BB962C8B-B14F-4D97-AF65-F5344CB8AC3E}">
        <p14:creationId xmlns:p14="http://schemas.microsoft.com/office/powerpoint/2010/main" val="1236352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p:txBody>
          <a:bodyPr/>
          <a:lstStyle/>
          <a:p>
            <a:r>
              <a:rPr lang="en-US" dirty="0">
                <a:solidFill>
                  <a:schemeClr val="accent5">
                    <a:lumMod val="50000"/>
                  </a:schemeClr>
                </a:solidFill>
              </a:rPr>
              <a:t>4)PROBLEM STATEMENT</a:t>
            </a:r>
            <a:r>
              <a:rPr lang="en-US" dirty="0"/>
              <a:t>​</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762000" y="1931438"/>
            <a:ext cx="7085045" cy="4223301"/>
          </a:xfrm>
        </p:spPr>
        <p:txBody>
          <a:bodyPr>
            <a:normAutofit/>
          </a:bodyPr>
          <a:lstStyle/>
          <a:p>
            <a:pPr algn="just"/>
            <a:r>
              <a:rPr lang="en-US" sz="2000" dirty="0">
                <a:solidFill>
                  <a:schemeClr val="tx1">
                    <a:lumMod val="95000"/>
                    <a:lumOff val="5000"/>
                  </a:schemeClr>
                </a:solidFill>
                <a:latin typeface="Sitka Banner Semibold" pitchFamily="2" charset="0"/>
              </a:rPr>
              <a:t>Accessing legal information in India is a </a:t>
            </a:r>
            <a:r>
              <a:rPr lang="en-US" sz="2000" i="1" dirty="0">
                <a:solidFill>
                  <a:schemeClr val="tx1">
                    <a:lumMod val="95000"/>
                    <a:lumOff val="5000"/>
                  </a:schemeClr>
                </a:solidFill>
                <a:latin typeface="Sitka Banner Semibold" pitchFamily="2" charset="0"/>
              </a:rPr>
              <a:t>daunting challenge</a:t>
            </a:r>
            <a:r>
              <a:rPr lang="en-US" sz="2000" dirty="0">
                <a:solidFill>
                  <a:schemeClr val="tx1">
                    <a:lumMod val="95000"/>
                    <a:lumOff val="5000"/>
                  </a:schemeClr>
                </a:solidFill>
                <a:latin typeface="Sitka Banner Semibold" pitchFamily="2" charset="0"/>
              </a:rPr>
              <a:t> due to </a:t>
            </a:r>
            <a:r>
              <a:rPr lang="en-US" sz="2000" i="1" dirty="0">
                <a:solidFill>
                  <a:schemeClr val="tx1">
                    <a:lumMod val="95000"/>
                    <a:lumOff val="5000"/>
                  </a:schemeClr>
                </a:solidFill>
                <a:latin typeface="Sitka Banner Semibold" pitchFamily="2" charset="0"/>
              </a:rPr>
              <a:t>complex legal language, limited multilingual resources, and expensive legal services</a:t>
            </a:r>
            <a:r>
              <a:rPr lang="en-US" sz="2000" dirty="0">
                <a:solidFill>
                  <a:schemeClr val="tx1">
                    <a:lumMod val="95000"/>
                    <a:lumOff val="5000"/>
                  </a:schemeClr>
                </a:solidFill>
                <a:latin typeface="Sitka Banner Semibold" pitchFamily="2" charset="0"/>
              </a:rPr>
              <a:t>. </a:t>
            </a:r>
            <a:r>
              <a:rPr lang="en-US" sz="2000" b="1" i="1" dirty="0" err="1">
                <a:solidFill>
                  <a:schemeClr val="tx1">
                    <a:lumMod val="95000"/>
                    <a:lumOff val="5000"/>
                  </a:schemeClr>
                </a:solidFill>
                <a:latin typeface="Sitka Banner Semibold" pitchFamily="2" charset="0"/>
              </a:rPr>
              <a:t>Legalease</a:t>
            </a:r>
            <a:r>
              <a:rPr lang="en-US" sz="2000" dirty="0">
                <a:solidFill>
                  <a:schemeClr val="tx1">
                    <a:lumMod val="95000"/>
                    <a:lumOff val="5000"/>
                  </a:schemeClr>
                </a:solidFill>
                <a:latin typeface="Sitka Banner Semibold" pitchFamily="2" charset="0"/>
              </a:rPr>
              <a:t> is an AI-powered legal assistant that simplifies legal guidance by offering case law retrieval, legal predictions, and real-time assistance through text and voice inputs in English and Malayalam. It aims to empower individuals, especially those self-representing in court, by providing reliable, accessible, and affordable legal support.</a:t>
            </a:r>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Tree>
    <p:extLst>
      <p:ext uri="{BB962C8B-B14F-4D97-AF65-F5344CB8AC3E}">
        <p14:creationId xmlns:p14="http://schemas.microsoft.com/office/powerpoint/2010/main" val="2390678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28775" y="413022"/>
            <a:ext cx="10668000" cy="1325563"/>
          </a:xfrm>
        </p:spPr>
        <p:txBody>
          <a:bodyPr/>
          <a:lstStyle/>
          <a:p>
            <a:r>
              <a:rPr lang="en-US" dirty="0">
                <a:solidFill>
                  <a:schemeClr val="accent5">
                    <a:lumMod val="50000"/>
                  </a:schemeClr>
                </a:solidFill>
              </a:rPr>
              <a:t>5)PROPOSED SYSTEM</a:t>
            </a:r>
            <a:r>
              <a:rPr lang="en-US" dirty="0"/>
              <a:t>​</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454090" y="1178749"/>
            <a:ext cx="7999445" cy="5473978"/>
          </a:xfrm>
        </p:spPr>
        <p:txBody>
          <a:bodyPr>
            <a:noAutofit/>
          </a:bodyPr>
          <a:lstStyle/>
          <a:p>
            <a:pPr marL="0" indent="0" algn="just">
              <a:buNone/>
            </a:pPr>
            <a:r>
              <a:rPr lang="en-US" dirty="0" err="1">
                <a:solidFill>
                  <a:schemeClr val="tx1"/>
                </a:solidFill>
                <a:latin typeface="Sitka Banner Semibold" pitchFamily="2" charset="0"/>
              </a:rPr>
              <a:t>LegalEase</a:t>
            </a:r>
            <a:r>
              <a:rPr lang="en-US" dirty="0">
                <a:solidFill>
                  <a:schemeClr val="tx1"/>
                </a:solidFill>
                <a:latin typeface="Sitka Banner Semibold" pitchFamily="2" charset="0"/>
              </a:rPr>
              <a:t> is an AI-driven legal document classification and assistance system that employs </a:t>
            </a:r>
            <a:r>
              <a:rPr lang="en-US" b="1" dirty="0">
                <a:solidFill>
                  <a:schemeClr val="tx1"/>
                </a:solidFill>
                <a:latin typeface="Sitka Banner Semibold" pitchFamily="2" charset="0"/>
              </a:rPr>
              <a:t>Supervised Learning</a:t>
            </a:r>
            <a:r>
              <a:rPr lang="en-US" dirty="0">
                <a:solidFill>
                  <a:schemeClr val="tx1"/>
                </a:solidFill>
                <a:latin typeface="Sitka Banner Semibold" pitchFamily="2" charset="0"/>
              </a:rPr>
              <a:t> to enhance the efficiency of legal research and document management. The system provides </a:t>
            </a:r>
            <a:r>
              <a:rPr lang="en-US" b="1" dirty="0">
                <a:solidFill>
                  <a:schemeClr val="tx1"/>
                </a:solidFill>
                <a:latin typeface="Sitka Banner Semibold" pitchFamily="2" charset="0"/>
              </a:rPr>
              <a:t>language translation (English &amp; Malayalam)</a:t>
            </a:r>
            <a:r>
              <a:rPr lang="en-US" dirty="0">
                <a:solidFill>
                  <a:schemeClr val="tx1"/>
                </a:solidFill>
                <a:latin typeface="Sitka Banner Semibold" pitchFamily="2" charset="0"/>
              </a:rPr>
              <a:t> and </a:t>
            </a:r>
            <a:r>
              <a:rPr lang="en-US" b="1" dirty="0">
                <a:solidFill>
                  <a:schemeClr val="tx1"/>
                </a:solidFill>
                <a:latin typeface="Sitka Banner Semibold" pitchFamily="2" charset="0"/>
              </a:rPr>
              <a:t>voice-based interactions</a:t>
            </a:r>
            <a:r>
              <a:rPr lang="en-US" dirty="0">
                <a:solidFill>
                  <a:schemeClr val="tx1"/>
                </a:solidFill>
                <a:latin typeface="Sitka Banner Semibold" pitchFamily="2" charset="0"/>
              </a:rPr>
              <a:t>, ensuring accessibility for a diverse range of users.</a:t>
            </a:r>
          </a:p>
          <a:p>
            <a:pPr marL="0" indent="0">
              <a:buNone/>
            </a:pPr>
            <a:r>
              <a:rPr lang="en-US" sz="2400" b="1" dirty="0">
                <a:latin typeface="Times New Roman" panose="02020603050405020304" pitchFamily="18" charset="0"/>
                <a:cs typeface="Times New Roman" panose="02020603050405020304" pitchFamily="18" charset="0"/>
              </a:rPr>
              <a:t>Key Features</a:t>
            </a:r>
          </a:p>
          <a:p>
            <a:pPr algn="just">
              <a:buFont typeface="Arial" panose="020B0604020202020204" pitchFamily="34" charset="0"/>
              <a:buChar char="•"/>
            </a:pPr>
            <a:r>
              <a:rPr lang="en-US" b="1" dirty="0">
                <a:solidFill>
                  <a:schemeClr val="tx1"/>
                </a:solidFill>
                <a:latin typeface="Sitka Banner Semibold" pitchFamily="2" charset="0"/>
              </a:rPr>
              <a:t>Multi-Language Support:</a:t>
            </a:r>
            <a:r>
              <a:rPr lang="en-US" dirty="0">
                <a:solidFill>
                  <a:schemeClr val="tx1"/>
                </a:solidFill>
                <a:latin typeface="Sitka Banner Semibold" pitchFamily="2" charset="0"/>
              </a:rPr>
              <a:t> Allows users to switch between </a:t>
            </a:r>
            <a:r>
              <a:rPr lang="en-US" b="1" dirty="0">
                <a:solidFill>
                  <a:schemeClr val="tx1"/>
                </a:solidFill>
                <a:latin typeface="Sitka Banner Semibold" pitchFamily="2" charset="0"/>
              </a:rPr>
              <a:t>Malayalam and English</a:t>
            </a:r>
            <a:r>
              <a:rPr lang="en-US" dirty="0">
                <a:solidFill>
                  <a:schemeClr val="tx1"/>
                </a:solidFill>
                <a:latin typeface="Sitka Banner Semibold" pitchFamily="2" charset="0"/>
              </a:rPr>
              <a:t> dynamically.</a:t>
            </a:r>
          </a:p>
          <a:p>
            <a:pPr algn="just">
              <a:buFont typeface="Arial" panose="020B0604020202020204" pitchFamily="34" charset="0"/>
              <a:buChar char="•"/>
            </a:pPr>
            <a:r>
              <a:rPr lang="en-US" b="1" dirty="0">
                <a:solidFill>
                  <a:schemeClr val="tx1"/>
                </a:solidFill>
                <a:latin typeface="Sitka Banner Semibold" pitchFamily="2" charset="0"/>
              </a:rPr>
              <a:t>Voice-Enabled Search &amp; Query Processing:</a:t>
            </a:r>
            <a:r>
              <a:rPr lang="en-US" dirty="0">
                <a:solidFill>
                  <a:schemeClr val="tx1"/>
                </a:solidFill>
                <a:latin typeface="Sitka Banner Semibold" pitchFamily="2" charset="0"/>
              </a:rPr>
              <a:t> Enables voice input for legal queries in both languages.</a:t>
            </a:r>
          </a:p>
          <a:p>
            <a:pPr algn="just">
              <a:buFont typeface="Arial" panose="020B0604020202020204" pitchFamily="34" charset="0"/>
              <a:buChar char="•"/>
            </a:pPr>
            <a:r>
              <a:rPr lang="en-US" b="1" dirty="0">
                <a:solidFill>
                  <a:schemeClr val="tx1"/>
                </a:solidFill>
                <a:latin typeface="Sitka Banner Semibold" pitchFamily="2" charset="0"/>
              </a:rPr>
              <a:t>User-Friendly UI/</a:t>
            </a:r>
            <a:r>
              <a:rPr lang="en-US" b="1" dirty="0" err="1">
                <a:solidFill>
                  <a:schemeClr val="tx1"/>
                </a:solidFill>
                <a:latin typeface="Sitka Banner Semibold" pitchFamily="2" charset="0"/>
              </a:rPr>
              <a:t>UX:Easy</a:t>
            </a:r>
            <a:r>
              <a:rPr lang="en-US" b="1" dirty="0">
                <a:solidFill>
                  <a:schemeClr val="tx1"/>
                </a:solidFill>
                <a:latin typeface="Sitka Banner Semibold" pitchFamily="2" charset="0"/>
              </a:rPr>
              <a:t> navigation for both legal professionals and general users</a:t>
            </a:r>
            <a:endParaRPr lang="en-US" dirty="0">
              <a:solidFill>
                <a:schemeClr val="tx1"/>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26</a:t>
            </a:fld>
            <a:endParaRPr lang="en-US" dirty="0"/>
          </a:p>
        </p:txBody>
      </p:sp>
    </p:spTree>
    <p:extLst>
      <p:ext uri="{BB962C8B-B14F-4D97-AF65-F5344CB8AC3E}">
        <p14:creationId xmlns:p14="http://schemas.microsoft.com/office/powerpoint/2010/main" val="2693649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57375" y="606863"/>
            <a:ext cx="10668000" cy="1325563"/>
          </a:xfrm>
        </p:spPr>
        <p:txBody>
          <a:bodyPr/>
          <a:lstStyle/>
          <a:p>
            <a:r>
              <a:rPr lang="en-US" dirty="0">
                <a:solidFill>
                  <a:schemeClr val="accent5">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6)SYSTEM​ DESIGN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832020" y="1269646"/>
            <a:ext cx="8218675" cy="597091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ARCHITECTURE DIAGRAM</a:t>
            </a:r>
          </a:p>
          <a:p>
            <a:pPr marL="0" indent="0" algn="just">
              <a:buNone/>
            </a:pPr>
            <a:endPar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27</a:t>
            </a:fld>
            <a:endParaRPr lang="en-US" dirty="0"/>
          </a:p>
        </p:txBody>
      </p:sp>
      <p:pic>
        <p:nvPicPr>
          <p:cNvPr id="4" name="Picture 3">
            <a:extLst>
              <a:ext uri="{FF2B5EF4-FFF2-40B4-BE49-F238E27FC236}">
                <a16:creationId xmlns:a16="http://schemas.microsoft.com/office/drawing/2014/main" id="{A09BA42B-A937-3E9D-6F8C-167EF1764F3A}"/>
              </a:ext>
            </a:extLst>
          </p:cNvPr>
          <p:cNvPicPr>
            <a:picLocks noChangeAspect="1"/>
          </p:cNvPicPr>
          <p:nvPr/>
        </p:nvPicPr>
        <p:blipFill rotWithShape="1">
          <a:blip r:embed="rId3">
            <a:extLst>
              <a:ext uri="{28A0092B-C50C-407E-A947-70E740481C1C}">
                <a14:useLocalDpi xmlns:a14="http://schemas.microsoft.com/office/drawing/2010/main" val="0"/>
              </a:ext>
            </a:extLst>
          </a:blip>
          <a:srcRect l="31816" t="32327" r="27694" b="33283"/>
          <a:stretch/>
        </p:blipFill>
        <p:spPr bwMode="auto">
          <a:xfrm>
            <a:off x="1268964" y="2364611"/>
            <a:ext cx="6895323" cy="33084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5276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57375" y="224309"/>
            <a:ext cx="10668000" cy="1325563"/>
          </a:xfrm>
        </p:spPr>
        <p:txBody>
          <a:bodyPr/>
          <a:lstStyle/>
          <a:p>
            <a:r>
              <a:rPr lang="en-US" dirty="0">
                <a:solidFill>
                  <a:schemeClr val="accent5">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SYSTEM​ DESIGN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757375" y="887090"/>
            <a:ext cx="8218675" cy="597091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USE CASE DIAGRAM</a:t>
            </a:r>
          </a:p>
          <a:p>
            <a:pPr marL="0" indent="0" algn="just">
              <a:buNone/>
            </a:pPr>
            <a:endPar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28</a:t>
            </a:fld>
            <a:endParaRPr lang="en-US" dirty="0"/>
          </a:p>
        </p:txBody>
      </p:sp>
      <p:pic>
        <p:nvPicPr>
          <p:cNvPr id="5" name="Picture 4">
            <a:extLst>
              <a:ext uri="{FF2B5EF4-FFF2-40B4-BE49-F238E27FC236}">
                <a16:creationId xmlns:a16="http://schemas.microsoft.com/office/drawing/2014/main" id="{765E235A-5DBA-05E4-4A8F-DFF190E9B135}"/>
              </a:ext>
            </a:extLst>
          </p:cNvPr>
          <p:cNvPicPr>
            <a:picLocks noChangeAspect="1"/>
          </p:cNvPicPr>
          <p:nvPr/>
        </p:nvPicPr>
        <p:blipFill>
          <a:blip r:embed="rId3"/>
          <a:srcRect l="18819" t="9487" r="17285" b="15202"/>
          <a:stretch/>
        </p:blipFill>
        <p:spPr bwMode="auto">
          <a:xfrm>
            <a:off x="2043405" y="1670180"/>
            <a:ext cx="6064898" cy="445070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932738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757375" y="224309"/>
            <a:ext cx="10668000" cy="1325563"/>
          </a:xfrm>
        </p:spPr>
        <p:txBody>
          <a:bodyPr/>
          <a:lstStyle/>
          <a:p>
            <a:r>
              <a:rPr lang="en-US" dirty="0">
                <a:solidFill>
                  <a:schemeClr val="accent5">
                    <a:lumMod val="50000"/>
                  </a:schemeClr>
                </a:solidFill>
                <a:latin typeface="Sans Serif Collection" panose="020B0502040504020204" pitchFamily="34" charset="0"/>
                <a:ea typeface="Sans Serif Collection" panose="020B0502040504020204" pitchFamily="34" charset="0"/>
                <a:cs typeface="Sans Serif Collection" panose="020B0502040504020204" pitchFamily="34" charset="0"/>
              </a:rPr>
              <a:t>SYSTEM​ DESIGN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757375" y="887090"/>
            <a:ext cx="8218675" cy="597091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UML DIAGRAM</a:t>
            </a:r>
          </a:p>
          <a:p>
            <a:pPr marL="0" indent="0" algn="just">
              <a:buNone/>
            </a:pPr>
            <a:endPar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29</a:t>
            </a:fld>
            <a:endParaRPr lang="en-US" dirty="0"/>
          </a:p>
        </p:txBody>
      </p:sp>
      <p:pic>
        <p:nvPicPr>
          <p:cNvPr id="4" name="Picture 3">
            <a:extLst>
              <a:ext uri="{FF2B5EF4-FFF2-40B4-BE49-F238E27FC236}">
                <a16:creationId xmlns:a16="http://schemas.microsoft.com/office/drawing/2014/main" id="{B7E424CC-F95E-CE82-E3B8-76C42994D0A9}"/>
              </a:ext>
            </a:extLst>
          </p:cNvPr>
          <p:cNvPicPr>
            <a:picLocks noChangeAspect="1"/>
          </p:cNvPicPr>
          <p:nvPr/>
        </p:nvPicPr>
        <p:blipFill>
          <a:blip r:embed="rId3"/>
          <a:srcRect/>
          <a:stretch/>
        </p:blipFill>
        <p:spPr>
          <a:xfrm>
            <a:off x="1073020" y="1371600"/>
            <a:ext cx="7716417" cy="5607697"/>
          </a:xfrm>
          <a:prstGeom prst="rect">
            <a:avLst/>
          </a:prstGeom>
        </p:spPr>
      </p:pic>
    </p:spTree>
    <p:extLst>
      <p:ext uri="{BB962C8B-B14F-4D97-AF65-F5344CB8AC3E}">
        <p14:creationId xmlns:p14="http://schemas.microsoft.com/office/powerpoint/2010/main" val="1233846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a:t>
            </a:fld>
            <a:endParaRPr lang="en-US" dirty="0"/>
          </a:p>
        </p:txBody>
      </p:sp>
      <p:sp>
        <p:nvSpPr>
          <p:cNvPr id="4" name="Title 1">
            <a:extLst>
              <a:ext uri="{FF2B5EF4-FFF2-40B4-BE49-F238E27FC236}">
                <a16:creationId xmlns:a16="http://schemas.microsoft.com/office/drawing/2014/main" id="{3FD2CE8B-1334-76CC-FB52-0081D1513C26}"/>
              </a:ext>
            </a:extLst>
          </p:cNvPr>
          <p:cNvSpPr txBox="1">
            <a:spLocks/>
          </p:cNvSpPr>
          <p:nvPr/>
        </p:nvSpPr>
        <p:spPr>
          <a:xfrm>
            <a:off x="762001" y="937084"/>
            <a:ext cx="6589151" cy="1988707"/>
          </a:xfrm>
          <a:prstGeom prst="rect">
            <a:avLst/>
          </a:prstGeom>
        </p:spPr>
        <p:txBody>
          <a:bodyPr vert="horz" lIns="91440" tIns="45720" rIns="91440" bIns="45720" rtlCol="0" anchor="t" anchorCtr="0">
            <a:normAutofit/>
          </a:bodyPr>
          <a:lstStyle>
            <a:lvl1pPr algn="l" defTabSz="457200" rtl="0" eaLnBrk="1" latinLnBrk="0" hangingPunct="1">
              <a:spcBef>
                <a:spcPct val="0"/>
              </a:spcBef>
              <a:buNone/>
              <a:defRPr sz="3600" kern="1200" cap="all" baseline="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5">
                    <a:lumMod val="50000"/>
                  </a:schemeClr>
                </a:solidFill>
              </a:rPr>
              <a:t>1)INTRODUCTION</a:t>
            </a:r>
          </a:p>
        </p:txBody>
      </p:sp>
      <p:sp>
        <p:nvSpPr>
          <p:cNvPr id="2" name="Content Placeholder 2">
            <a:extLst>
              <a:ext uri="{FF2B5EF4-FFF2-40B4-BE49-F238E27FC236}">
                <a16:creationId xmlns:a16="http://schemas.microsoft.com/office/drawing/2014/main" id="{9B364FB0-0973-1ED9-C448-035E79068DE2}"/>
              </a:ext>
            </a:extLst>
          </p:cNvPr>
          <p:cNvSpPr txBox="1">
            <a:spLocks/>
          </p:cNvSpPr>
          <p:nvPr/>
        </p:nvSpPr>
        <p:spPr>
          <a:xfrm>
            <a:off x="550505" y="1772816"/>
            <a:ext cx="8126963" cy="5085184"/>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285750" indent="-285750" algn="just">
              <a:buFont typeface="Arial" panose="020B0604020202020204" pitchFamily="34" charset="0"/>
              <a:buChar char="•"/>
            </a:pPr>
            <a:r>
              <a:rPr lang="en-US" dirty="0">
                <a:solidFill>
                  <a:schemeClr val="tx1">
                    <a:lumMod val="95000"/>
                  </a:schemeClr>
                </a:solidFill>
                <a:latin typeface="Sitka Subheading Semibold" pitchFamily="2" charset="0"/>
                <a:cs typeface="Times New Roman" panose="02020603050405020304" pitchFamily="18" charset="0"/>
              </a:rPr>
              <a:t>Legal systems in India are </a:t>
            </a:r>
            <a:r>
              <a:rPr lang="en-US" b="1" dirty="0">
                <a:solidFill>
                  <a:schemeClr val="tx1">
                    <a:lumMod val="95000"/>
                  </a:schemeClr>
                </a:solidFill>
                <a:latin typeface="Sitka Subheading Semibold" pitchFamily="2" charset="0"/>
                <a:cs typeface="Times New Roman" panose="02020603050405020304" pitchFamily="18" charset="0"/>
              </a:rPr>
              <a:t>complex</a:t>
            </a:r>
            <a:r>
              <a:rPr lang="en-US" dirty="0">
                <a:solidFill>
                  <a:schemeClr val="tx1">
                    <a:lumMod val="95000"/>
                  </a:schemeClr>
                </a:solidFill>
                <a:latin typeface="Sitka Subheading Semibold" pitchFamily="2" charset="0"/>
                <a:cs typeface="Times New Roman" panose="02020603050405020304" pitchFamily="18" charset="0"/>
              </a:rPr>
              <a:t> and often require </a:t>
            </a:r>
            <a:r>
              <a:rPr lang="en-US" b="1" dirty="0">
                <a:solidFill>
                  <a:schemeClr val="tx1">
                    <a:lumMod val="95000"/>
                  </a:schemeClr>
                </a:solidFill>
                <a:latin typeface="Sitka Subheading Semibold" pitchFamily="2" charset="0"/>
                <a:cs typeface="Times New Roman" panose="02020603050405020304" pitchFamily="18" charset="0"/>
              </a:rPr>
              <a:t>expert guidance</a:t>
            </a:r>
            <a:r>
              <a:rPr lang="en-US" dirty="0">
                <a:solidFill>
                  <a:schemeClr val="tx1">
                    <a:lumMod val="95000"/>
                  </a:schemeClr>
                </a:solidFill>
                <a:latin typeface="Sitka Subheading Semibold" pitchFamily="2" charset="0"/>
                <a:cs typeface="Times New Roman" panose="02020603050405020304" pitchFamily="18" charset="0"/>
              </a:rPr>
              <a:t>, but many individuals </a:t>
            </a:r>
            <a:r>
              <a:rPr lang="en-US" b="1" dirty="0">
                <a:solidFill>
                  <a:schemeClr val="tx1">
                    <a:lumMod val="95000"/>
                  </a:schemeClr>
                </a:solidFill>
                <a:latin typeface="Sitka Subheading Semibold" pitchFamily="2" charset="0"/>
                <a:cs typeface="Times New Roman" panose="02020603050405020304" pitchFamily="18" charset="0"/>
              </a:rPr>
              <a:t>cannot afford legal representation</a:t>
            </a:r>
            <a:r>
              <a:rPr lang="en-US" dirty="0">
                <a:solidFill>
                  <a:schemeClr val="tx1">
                    <a:lumMod val="95000"/>
                  </a:schemeClr>
                </a:solidFill>
                <a:latin typeface="Sitka Subheading Semibold" pitchFamily="2" charset="0"/>
                <a:cs typeface="Times New Roman" panose="02020603050405020304" pitchFamily="18" charset="0"/>
              </a:rPr>
              <a:t> and seek </a:t>
            </a:r>
            <a:r>
              <a:rPr lang="en-US" b="1" dirty="0">
                <a:solidFill>
                  <a:schemeClr val="tx1">
                    <a:lumMod val="95000"/>
                  </a:schemeClr>
                </a:solidFill>
                <a:latin typeface="Sitka Subheading Semibold" pitchFamily="2" charset="0"/>
                <a:cs typeface="Times New Roman" panose="02020603050405020304" pitchFamily="18" charset="0"/>
              </a:rPr>
              <a:t>self-representation</a:t>
            </a:r>
            <a:r>
              <a:rPr lang="en-US" dirty="0">
                <a:solidFill>
                  <a:schemeClr val="tx1">
                    <a:lumMod val="95000"/>
                  </a:schemeClr>
                </a:solidFill>
                <a:latin typeface="Sitka Subheading Semibold" pitchFamily="2" charset="0"/>
                <a:cs typeface="Times New Roman" panose="02020603050405020304" pitchFamily="18" charset="0"/>
              </a:rPr>
              <a:t>.</a:t>
            </a:r>
          </a:p>
          <a:p>
            <a:pPr marL="285750" indent="-285750" algn="just">
              <a:buFont typeface="Arial" panose="020B0604020202020204" pitchFamily="34" charset="0"/>
              <a:buChar char="•"/>
            </a:pPr>
            <a:r>
              <a:rPr lang="en-US" b="1" dirty="0">
                <a:solidFill>
                  <a:schemeClr val="tx1">
                    <a:lumMod val="95000"/>
                  </a:schemeClr>
                </a:solidFill>
                <a:latin typeface="Sitka Subheading Semibold" pitchFamily="2" charset="0"/>
                <a:cs typeface="Times New Roman" panose="02020603050405020304" pitchFamily="18" charset="0"/>
              </a:rPr>
              <a:t>AI-powered solutions</a:t>
            </a:r>
            <a:r>
              <a:rPr lang="en-US" dirty="0">
                <a:solidFill>
                  <a:schemeClr val="tx1">
                    <a:lumMod val="95000"/>
                  </a:schemeClr>
                </a:solidFill>
                <a:latin typeface="Sitka Subheading Semibold" pitchFamily="2" charset="0"/>
                <a:cs typeface="Times New Roman" panose="02020603050405020304" pitchFamily="18" charset="0"/>
              </a:rPr>
              <a:t> can bridge this gap by providing </a:t>
            </a:r>
            <a:r>
              <a:rPr lang="en-US" b="1" dirty="0">
                <a:solidFill>
                  <a:schemeClr val="tx1">
                    <a:lumMod val="95000"/>
                  </a:schemeClr>
                </a:solidFill>
                <a:latin typeface="Sitka Subheading Semibold" pitchFamily="2" charset="0"/>
                <a:cs typeface="Times New Roman" panose="02020603050405020304" pitchFamily="18" charset="0"/>
              </a:rPr>
              <a:t>legal guidance</a:t>
            </a:r>
            <a:r>
              <a:rPr lang="en-US" dirty="0">
                <a:solidFill>
                  <a:schemeClr val="tx1">
                    <a:lumMod val="95000"/>
                  </a:schemeClr>
                </a:solidFill>
                <a:latin typeface="Sitka Subheading Semibold" pitchFamily="2" charset="0"/>
                <a:cs typeface="Times New Roman" panose="02020603050405020304" pitchFamily="18" charset="0"/>
              </a:rPr>
              <a:t> based on existing laws, improving </a:t>
            </a:r>
            <a:r>
              <a:rPr lang="en-US" b="1" dirty="0">
                <a:solidFill>
                  <a:schemeClr val="tx1">
                    <a:lumMod val="95000"/>
                  </a:schemeClr>
                </a:solidFill>
                <a:latin typeface="Sitka Subheading Semibold" pitchFamily="2" charset="0"/>
                <a:cs typeface="Times New Roman" panose="02020603050405020304" pitchFamily="18" charset="0"/>
              </a:rPr>
              <a:t>access to justice</a:t>
            </a:r>
            <a:r>
              <a:rPr lang="en-US" dirty="0">
                <a:solidFill>
                  <a:schemeClr val="tx1">
                    <a:lumMod val="95000"/>
                  </a:schemeClr>
                </a:solidFill>
                <a:latin typeface="Sitka Subheading Semibold" pitchFamily="2" charset="0"/>
                <a:cs typeface="Times New Roman" panose="02020603050405020304" pitchFamily="18" charset="0"/>
              </a:rPr>
              <a:t> for those who </a:t>
            </a:r>
            <a:r>
              <a:rPr lang="en-US" b="1" dirty="0">
                <a:solidFill>
                  <a:schemeClr val="tx1">
                    <a:lumMod val="95000"/>
                  </a:schemeClr>
                </a:solidFill>
                <a:latin typeface="Sitka Subheading Semibold" pitchFamily="2" charset="0"/>
                <a:cs typeface="Times New Roman" panose="02020603050405020304" pitchFamily="18" charset="0"/>
              </a:rPr>
              <a:t>struggle with legal literacy</a:t>
            </a:r>
            <a:r>
              <a:rPr lang="en-US" dirty="0">
                <a:solidFill>
                  <a:schemeClr val="tx1">
                    <a:lumMod val="95000"/>
                  </a:schemeClr>
                </a:solidFill>
                <a:latin typeface="Sitka Subheading Semibold" pitchFamily="2" charset="0"/>
                <a:cs typeface="Times New Roman" panose="02020603050405020304" pitchFamily="18" charset="0"/>
              </a:rPr>
              <a:t> and face </a:t>
            </a:r>
            <a:r>
              <a:rPr lang="en-US" b="1" dirty="0">
                <a:solidFill>
                  <a:schemeClr val="tx1">
                    <a:lumMod val="95000"/>
                  </a:schemeClr>
                </a:solidFill>
                <a:latin typeface="Sitka Subheading Semibold" pitchFamily="2" charset="0"/>
                <a:cs typeface="Times New Roman" panose="02020603050405020304" pitchFamily="18" charset="0"/>
              </a:rPr>
              <a:t>language barriers</a:t>
            </a:r>
            <a:r>
              <a:rPr lang="en-US" dirty="0">
                <a:solidFill>
                  <a:schemeClr val="tx1">
                    <a:lumMod val="95000"/>
                  </a:schemeClr>
                </a:solidFill>
                <a:latin typeface="Sitka Subheading Semibold" pitchFamily="2" charset="0"/>
                <a:cs typeface="Times New Roman" panose="02020603050405020304" pitchFamily="18" charset="0"/>
              </a:rPr>
              <a:t> in accessing legal information.</a:t>
            </a:r>
          </a:p>
          <a:p>
            <a:pPr marL="285750" indent="-285750" algn="just">
              <a:buFont typeface="Arial" panose="020B0604020202020204" pitchFamily="34" charset="0"/>
              <a:buChar char="•"/>
            </a:pPr>
            <a:r>
              <a:rPr lang="en-US" b="1" dirty="0">
                <a:solidFill>
                  <a:schemeClr val="tx1">
                    <a:lumMod val="95000"/>
                  </a:schemeClr>
                </a:solidFill>
                <a:latin typeface="Sitka Subheading Semibold" pitchFamily="2" charset="0"/>
                <a:cs typeface="Times New Roman" panose="02020603050405020304" pitchFamily="18" charset="0"/>
              </a:rPr>
              <a:t>AI can efficiently retrieve case laws, provide summaries,</a:t>
            </a:r>
            <a:r>
              <a:rPr lang="en-US" dirty="0">
                <a:solidFill>
                  <a:schemeClr val="tx1">
                    <a:lumMod val="95000"/>
                  </a:schemeClr>
                </a:solidFill>
                <a:latin typeface="Sitka Subheading Semibold" pitchFamily="2" charset="0"/>
                <a:cs typeface="Times New Roman" panose="02020603050405020304" pitchFamily="18" charset="0"/>
              </a:rPr>
              <a:t> making legal assistance more accessible and automated.</a:t>
            </a:r>
          </a:p>
          <a:p>
            <a:pPr marL="285750" indent="-285750" algn="just">
              <a:buFont typeface="Arial" panose="020B0604020202020204" pitchFamily="34" charset="0"/>
              <a:buChar char="•"/>
            </a:pPr>
            <a:r>
              <a:rPr lang="en-US" dirty="0">
                <a:solidFill>
                  <a:schemeClr val="tx1">
                    <a:lumMod val="95000"/>
                  </a:schemeClr>
                </a:solidFill>
                <a:latin typeface="Sitka Subheading Semibold" pitchFamily="2" charset="0"/>
                <a:cs typeface="Times New Roman" panose="02020603050405020304" pitchFamily="18" charset="0"/>
              </a:rPr>
              <a:t>Developing an </a:t>
            </a:r>
            <a:r>
              <a:rPr lang="en-US" b="1" dirty="0">
                <a:solidFill>
                  <a:schemeClr val="tx1">
                    <a:lumMod val="95000"/>
                  </a:schemeClr>
                </a:solidFill>
                <a:latin typeface="Sitka Subheading Semibold" pitchFamily="2" charset="0"/>
                <a:cs typeface="Times New Roman" panose="02020603050405020304" pitchFamily="18" charset="0"/>
              </a:rPr>
              <a:t>AI-powered legal assistant</a:t>
            </a:r>
            <a:r>
              <a:rPr lang="en-US" dirty="0">
                <a:solidFill>
                  <a:schemeClr val="tx1">
                    <a:lumMod val="95000"/>
                  </a:schemeClr>
                </a:solidFill>
                <a:latin typeface="Sitka Subheading Semibold" pitchFamily="2" charset="0"/>
                <a:cs typeface="Times New Roman" panose="02020603050405020304" pitchFamily="18" charset="0"/>
              </a:rPr>
              <a:t> that answers queries in </a:t>
            </a:r>
            <a:r>
              <a:rPr lang="en-US" b="1" dirty="0">
                <a:solidFill>
                  <a:schemeClr val="tx1">
                    <a:lumMod val="95000"/>
                  </a:schemeClr>
                </a:solidFill>
                <a:latin typeface="Sitka Subheading Semibold" pitchFamily="2" charset="0"/>
                <a:cs typeface="Times New Roman" panose="02020603050405020304" pitchFamily="18" charset="0"/>
              </a:rPr>
              <a:t>English &amp; Malayalam</a:t>
            </a:r>
            <a:r>
              <a:rPr lang="en-US" dirty="0">
                <a:solidFill>
                  <a:schemeClr val="tx1">
                    <a:lumMod val="95000"/>
                  </a:schemeClr>
                </a:solidFill>
                <a:latin typeface="Sitka Subheading Semibold" pitchFamily="2" charset="0"/>
                <a:cs typeface="Times New Roman" panose="02020603050405020304" pitchFamily="18" charset="0"/>
              </a:rPr>
              <a:t> can support users with </a:t>
            </a:r>
            <a:r>
              <a:rPr lang="en-US" b="1" dirty="0">
                <a:solidFill>
                  <a:schemeClr val="tx1">
                    <a:lumMod val="95000"/>
                  </a:schemeClr>
                </a:solidFill>
                <a:latin typeface="Sitka Subheading Semibold" pitchFamily="2" charset="0"/>
                <a:cs typeface="Times New Roman" panose="02020603050405020304" pitchFamily="18" charset="0"/>
              </a:rPr>
              <a:t>legal research, case law retrieval, and legal predictions</a:t>
            </a:r>
            <a:r>
              <a:rPr lang="en-US" dirty="0">
                <a:solidFill>
                  <a:schemeClr val="tx1">
                    <a:lumMod val="95000"/>
                  </a:schemeClr>
                </a:solidFill>
                <a:latin typeface="Sitka Subheading Semibold" pitchFamily="2" charset="0"/>
                <a:cs typeface="Times New Roman" panose="02020603050405020304" pitchFamily="18" charset="0"/>
              </a:rPr>
              <a:t>.</a:t>
            </a:r>
          </a:p>
          <a:p>
            <a:pPr marL="285750" indent="-285750" algn="just">
              <a:buFont typeface="Arial" panose="020B0604020202020204" pitchFamily="34" charset="0"/>
              <a:buChar char="•"/>
            </a:pPr>
            <a:r>
              <a:rPr lang="en-US" dirty="0">
                <a:solidFill>
                  <a:schemeClr val="tx1">
                    <a:lumMod val="95000"/>
                  </a:schemeClr>
                </a:solidFill>
                <a:latin typeface="Sitka Subheading Semibold" pitchFamily="2" charset="0"/>
                <a:cs typeface="Times New Roman" panose="02020603050405020304" pitchFamily="18" charset="0"/>
              </a:rPr>
              <a:t>This initiative aligns with the </a:t>
            </a:r>
            <a:r>
              <a:rPr lang="en-US" b="1" dirty="0">
                <a:solidFill>
                  <a:schemeClr val="tx1">
                    <a:lumMod val="95000"/>
                  </a:schemeClr>
                </a:solidFill>
                <a:latin typeface="Sitka Subheading Semibold" pitchFamily="2" charset="0"/>
                <a:cs typeface="Times New Roman" panose="02020603050405020304" pitchFamily="18" charset="0"/>
              </a:rPr>
              <a:t>Indian judicial system’s digital transformation</a:t>
            </a:r>
            <a:r>
              <a:rPr lang="en-US" dirty="0">
                <a:solidFill>
                  <a:schemeClr val="tx1">
                    <a:lumMod val="95000"/>
                  </a:schemeClr>
                </a:solidFill>
                <a:latin typeface="Sitka Subheading Semibold" pitchFamily="2" charset="0"/>
                <a:cs typeface="Times New Roman" panose="02020603050405020304" pitchFamily="18" charset="0"/>
              </a:rPr>
              <a:t>, supports </a:t>
            </a:r>
            <a:r>
              <a:rPr lang="en-US" b="1" dirty="0">
                <a:solidFill>
                  <a:schemeClr val="tx1">
                    <a:lumMod val="95000"/>
                  </a:schemeClr>
                </a:solidFill>
                <a:latin typeface="Sitka Subheading Semibold" pitchFamily="2" charset="0"/>
                <a:cs typeface="Times New Roman" panose="02020603050405020304" pitchFamily="18" charset="0"/>
              </a:rPr>
              <a:t>self-representing individuals</a:t>
            </a:r>
            <a:r>
              <a:rPr lang="en-US" dirty="0">
                <a:solidFill>
                  <a:schemeClr val="tx1">
                    <a:lumMod val="95000"/>
                  </a:schemeClr>
                </a:solidFill>
                <a:latin typeface="Sitka Subheading Semibold" pitchFamily="2" charset="0"/>
                <a:cs typeface="Times New Roman" panose="02020603050405020304" pitchFamily="18" charset="0"/>
              </a:rPr>
              <a:t>, and reduces the </a:t>
            </a:r>
            <a:r>
              <a:rPr lang="en-US" b="1" dirty="0">
                <a:solidFill>
                  <a:schemeClr val="tx1">
                    <a:lumMod val="95000"/>
                  </a:schemeClr>
                </a:solidFill>
                <a:latin typeface="Sitka Subheading Semibold" pitchFamily="2" charset="0"/>
                <a:cs typeface="Times New Roman" panose="02020603050405020304" pitchFamily="18" charset="0"/>
              </a:rPr>
              <a:t>burden on legal professionals</a:t>
            </a:r>
            <a:r>
              <a:rPr lang="en-US" dirty="0">
                <a:solidFill>
                  <a:schemeClr val="tx1">
                    <a:lumMod val="95000"/>
                  </a:schemeClr>
                </a:solidFill>
                <a:latin typeface="Sitka Subheading Semibold" pitchFamily="2" charset="0"/>
                <a:cs typeface="Times New Roman" panose="02020603050405020304" pitchFamily="18" charset="0"/>
              </a:rPr>
              <a:t> by automating </a:t>
            </a:r>
            <a:r>
              <a:rPr lang="en-US" b="1" dirty="0">
                <a:solidFill>
                  <a:schemeClr val="tx1">
                    <a:lumMod val="95000"/>
                  </a:schemeClr>
                </a:solidFill>
                <a:latin typeface="Sitka Subheading Semibold" pitchFamily="2" charset="0"/>
                <a:cs typeface="Times New Roman" panose="02020603050405020304" pitchFamily="18" charset="0"/>
              </a:rPr>
              <a:t>repetitive tasks</a:t>
            </a:r>
            <a:r>
              <a:rPr lang="en-US" dirty="0">
                <a:solidFill>
                  <a:schemeClr val="tx1">
                    <a:lumMod val="95000"/>
                  </a:schemeClr>
                </a:solidFill>
                <a:latin typeface="Sitka Subheading Semibold" pitchFamily="2" charset="0"/>
                <a:cs typeface="Times New Roman" panose="02020603050405020304" pitchFamily="18" charset="0"/>
              </a:rPr>
              <a:t>.</a:t>
            </a:r>
          </a:p>
        </p:txBody>
      </p:sp>
    </p:spTree>
    <p:extLst>
      <p:ext uri="{BB962C8B-B14F-4D97-AF65-F5344CB8AC3E}">
        <p14:creationId xmlns:p14="http://schemas.microsoft.com/office/powerpoint/2010/main" val="22840108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757375" y="887090"/>
            <a:ext cx="8218675" cy="597091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TIMELINE</a:t>
            </a:r>
          </a:p>
          <a:p>
            <a:pPr marL="0" indent="0" algn="just">
              <a:buNone/>
            </a:pPr>
            <a:endPar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30</a:t>
            </a:fld>
            <a:endParaRPr lang="en-US" dirty="0"/>
          </a:p>
        </p:txBody>
      </p:sp>
      <p:pic>
        <p:nvPicPr>
          <p:cNvPr id="4" name="Picture 3">
            <a:extLst>
              <a:ext uri="{FF2B5EF4-FFF2-40B4-BE49-F238E27FC236}">
                <a16:creationId xmlns:a16="http://schemas.microsoft.com/office/drawing/2014/main" id="{B7E424CC-F95E-CE82-E3B8-76C42994D0A9}"/>
              </a:ext>
            </a:extLst>
          </p:cNvPr>
          <p:cNvPicPr>
            <a:picLocks noChangeAspect="1"/>
          </p:cNvPicPr>
          <p:nvPr/>
        </p:nvPicPr>
        <p:blipFill>
          <a:blip r:embed="rId3"/>
          <a:srcRect/>
          <a:stretch/>
        </p:blipFill>
        <p:spPr>
          <a:xfrm>
            <a:off x="757375" y="1377905"/>
            <a:ext cx="8017328" cy="4593005"/>
          </a:xfrm>
          <a:prstGeom prst="rect">
            <a:avLst/>
          </a:prstGeom>
          <a:effectLst>
            <a:innerShdw blurRad="63500" dist="50800" dir="13500000">
              <a:prstClr val="black">
                <a:alpha val="50000"/>
              </a:prstClr>
            </a:innerShdw>
          </a:effectLst>
        </p:spPr>
      </p:pic>
    </p:spTree>
    <p:extLst>
      <p:ext uri="{BB962C8B-B14F-4D97-AF65-F5344CB8AC3E}">
        <p14:creationId xmlns:p14="http://schemas.microsoft.com/office/powerpoint/2010/main" val="42277473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220824" y="168326"/>
            <a:ext cx="10668000" cy="1325563"/>
          </a:xfrm>
        </p:spPr>
        <p:txBody>
          <a:bodyPr/>
          <a:lstStyle/>
          <a:p>
            <a:r>
              <a:rPr lang="en-US" dirty="0">
                <a:solidFill>
                  <a:schemeClr val="accent5">
                    <a:lumMod val="50000"/>
                  </a:schemeClr>
                </a:solidFill>
              </a:rPr>
              <a:t>7)MODULE DESCRIPTION​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454090" y="1184989"/>
            <a:ext cx="7085045"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MODULE </a:t>
            </a:r>
            <a:r>
              <a:rPr lang="en-IN" sz="2000" u="sng"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1 </a:t>
            </a:r>
            <a:r>
              <a:rPr lang="en-IN" sz="2000"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 </a:t>
            </a:r>
            <a:r>
              <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 USER AUTHENTICATION</a:t>
            </a:r>
          </a:p>
          <a:p>
            <a:pPr algn="just">
              <a:buFont typeface="Wingdings" panose="05000000000000000000" pitchFamily="2" charset="2"/>
              <a:buChar char="§"/>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Register using </a:t>
            </a:r>
            <a:r>
              <a:rPr lang="en-IN" sz="2000" dirty="0" err="1">
                <a:solidFill>
                  <a:schemeClr val="tx1">
                    <a:lumMod val="95000"/>
                    <a:lumOff val="5000"/>
                  </a:schemeClr>
                </a:solidFill>
                <a:latin typeface="Times New Roman" panose="02020603050405020304" pitchFamily="18" charset="0"/>
                <a:cs typeface="Times New Roman" panose="02020603050405020304" pitchFamily="18" charset="0"/>
              </a:rPr>
              <a:t>username,email</a:t>
            </a: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 and password</a:t>
            </a:r>
          </a:p>
          <a:p>
            <a:pPr algn="just">
              <a:buFont typeface="Wingdings" panose="05000000000000000000" pitchFamily="2" charset="2"/>
              <a:buChar char="§"/>
            </a:pP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just">
              <a:buNone/>
            </a:pPr>
            <a:endPar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31</a:t>
            </a:fld>
            <a:endParaRPr lang="en-US" dirty="0"/>
          </a:p>
        </p:txBody>
      </p:sp>
      <p:pic>
        <p:nvPicPr>
          <p:cNvPr id="5" name="Picture 4">
            <a:extLst>
              <a:ext uri="{FF2B5EF4-FFF2-40B4-BE49-F238E27FC236}">
                <a16:creationId xmlns:a16="http://schemas.microsoft.com/office/drawing/2014/main" id="{FD2A7812-C405-5094-1B5A-D430DDC54A39}"/>
              </a:ext>
            </a:extLst>
          </p:cNvPr>
          <p:cNvPicPr>
            <a:picLocks noChangeAspect="1"/>
          </p:cNvPicPr>
          <p:nvPr/>
        </p:nvPicPr>
        <p:blipFill>
          <a:blip r:embed="rId3"/>
          <a:srcRect t="9853" r="768" b="6636"/>
          <a:stretch/>
        </p:blipFill>
        <p:spPr>
          <a:xfrm>
            <a:off x="766625" y="2280136"/>
            <a:ext cx="8601310" cy="4288615"/>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3955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220824" y="168326"/>
            <a:ext cx="10668000" cy="1325563"/>
          </a:xfrm>
        </p:spPr>
        <p:txBody>
          <a:bodyPr/>
          <a:lstStyle/>
          <a:p>
            <a:r>
              <a:rPr lang="en-US" dirty="0">
                <a:solidFill>
                  <a:schemeClr val="accent5">
                    <a:lumMod val="50000"/>
                  </a:schemeClr>
                </a:solidFill>
              </a:rPr>
              <a:t>7)MODULE DESCRIPTION​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454090" y="1184989"/>
            <a:ext cx="7085045"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MODULE </a:t>
            </a:r>
            <a:r>
              <a:rPr lang="en-IN" sz="2000" u="sng"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1 </a:t>
            </a:r>
            <a:r>
              <a:rPr lang="en-IN" sz="2000"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 </a:t>
            </a:r>
            <a:r>
              <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 USER AUTHENTICATION</a:t>
            </a:r>
          </a:p>
          <a:p>
            <a:pPr algn="just">
              <a:buFont typeface="Wingdings" panose="05000000000000000000" pitchFamily="2" charset="2"/>
              <a:buChar char="§"/>
            </a:pPr>
            <a:r>
              <a:rPr lang="en-IN" sz="2000" dirty="0">
                <a:solidFill>
                  <a:schemeClr val="tx1">
                    <a:lumMod val="95000"/>
                    <a:lumOff val="5000"/>
                  </a:schemeClr>
                </a:solidFill>
                <a:latin typeface="Times New Roman" panose="02020603050405020304" pitchFamily="18" charset="0"/>
                <a:cs typeface="Times New Roman" panose="02020603050405020304" pitchFamily="18" charset="0"/>
              </a:rPr>
              <a:t>Login using email and password</a:t>
            </a:r>
          </a:p>
          <a:p>
            <a:pPr algn="just">
              <a:buFont typeface="Wingdings" panose="05000000000000000000" pitchFamily="2" charset="2"/>
              <a:buChar char="§"/>
            </a:pP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just">
              <a:buNone/>
            </a:pPr>
            <a:endPar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32</a:t>
            </a:fld>
            <a:endParaRPr lang="en-US" dirty="0"/>
          </a:p>
        </p:txBody>
      </p:sp>
      <p:pic>
        <p:nvPicPr>
          <p:cNvPr id="5" name="Picture 4">
            <a:extLst>
              <a:ext uri="{FF2B5EF4-FFF2-40B4-BE49-F238E27FC236}">
                <a16:creationId xmlns:a16="http://schemas.microsoft.com/office/drawing/2014/main" id="{FD2A7812-C405-5094-1B5A-D430DDC54A39}"/>
              </a:ext>
            </a:extLst>
          </p:cNvPr>
          <p:cNvPicPr>
            <a:picLocks noChangeAspect="1"/>
          </p:cNvPicPr>
          <p:nvPr/>
        </p:nvPicPr>
        <p:blipFill>
          <a:blip r:embed="rId3"/>
          <a:srcRect t="9944" r="2260" b="6428"/>
          <a:stretch/>
        </p:blipFill>
        <p:spPr>
          <a:xfrm>
            <a:off x="839755" y="2239347"/>
            <a:ext cx="8873411" cy="436672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8105894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220824" y="168326"/>
            <a:ext cx="10668000" cy="1325563"/>
          </a:xfrm>
        </p:spPr>
        <p:txBody>
          <a:bodyPr/>
          <a:lstStyle/>
          <a:p>
            <a:r>
              <a:rPr lang="en-US" dirty="0">
                <a:solidFill>
                  <a:schemeClr val="accent5">
                    <a:lumMod val="50000"/>
                  </a:schemeClr>
                </a:solidFill>
              </a:rPr>
              <a:t>7)MODULE DESCRIPTION​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454090" y="1184989"/>
            <a:ext cx="9053804"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MODULE </a:t>
            </a:r>
            <a:r>
              <a:rPr lang="en-IN" sz="2000" u="sng"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2 </a:t>
            </a:r>
            <a:r>
              <a:rPr lang="en-IN" sz="2000"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 </a:t>
            </a:r>
            <a:r>
              <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 CHATBOT INTEGRATION</a:t>
            </a:r>
          </a:p>
          <a:p>
            <a:pPr algn="just">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The user can input queries in English or Malayalam, either through text or </a:t>
            </a:r>
            <a:r>
              <a:rPr lang="en-US" sz="2000" dirty="0" err="1">
                <a:solidFill>
                  <a:schemeClr val="tx1"/>
                </a:solidFill>
                <a:latin typeface="Times New Roman" panose="02020603050405020304" pitchFamily="18" charset="0"/>
                <a:cs typeface="Times New Roman" panose="02020603050405020304" pitchFamily="18" charset="0"/>
              </a:rPr>
              <a:t>voice.The</a:t>
            </a:r>
            <a:r>
              <a:rPr lang="en-US" sz="2000" dirty="0">
                <a:solidFill>
                  <a:schemeClr val="tx1"/>
                </a:solidFill>
                <a:latin typeface="Times New Roman" panose="02020603050405020304" pitchFamily="18" charset="0"/>
                <a:cs typeface="Times New Roman" panose="02020603050405020304" pitchFamily="18" charset="0"/>
              </a:rPr>
              <a:t> system processes the query and generates the corresponding output.</a:t>
            </a:r>
            <a:endParaRPr lang="en-IN" sz="2000" dirty="0">
              <a:solidFill>
                <a:schemeClr val="tx1">
                  <a:lumMod val="95000"/>
                  <a:lumOff val="5000"/>
                </a:schemeClr>
              </a:solidFill>
              <a:latin typeface="Times New Roman" panose="02020603050405020304" pitchFamily="18" charset="0"/>
              <a:cs typeface="Times New Roman" panose="02020603050405020304" pitchFamily="18" charset="0"/>
            </a:endParaRPr>
          </a:p>
          <a:p>
            <a:pPr marL="0" indent="0" algn="just">
              <a:buNone/>
            </a:pPr>
            <a:endPar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33</a:t>
            </a:fld>
            <a:endParaRPr lang="en-US" dirty="0"/>
          </a:p>
        </p:txBody>
      </p:sp>
      <p:pic>
        <p:nvPicPr>
          <p:cNvPr id="6" name="Picture 5">
            <a:extLst>
              <a:ext uri="{FF2B5EF4-FFF2-40B4-BE49-F238E27FC236}">
                <a16:creationId xmlns:a16="http://schemas.microsoft.com/office/drawing/2014/main" id="{D98D7F89-A94F-E744-7CF0-FB6F69EC6B14}"/>
              </a:ext>
            </a:extLst>
          </p:cNvPr>
          <p:cNvPicPr>
            <a:picLocks noChangeAspect="1"/>
          </p:cNvPicPr>
          <p:nvPr/>
        </p:nvPicPr>
        <p:blipFill>
          <a:blip r:embed="rId3"/>
          <a:srcRect t="11292" b="6122"/>
          <a:stretch/>
        </p:blipFill>
        <p:spPr>
          <a:xfrm>
            <a:off x="454090" y="2354594"/>
            <a:ext cx="9784702" cy="4545394"/>
          </a:xfrm>
          <a:prstGeom prst="rect">
            <a:avLst/>
          </a:prstGeom>
        </p:spPr>
      </p:pic>
    </p:spTree>
    <p:extLst>
      <p:ext uri="{BB962C8B-B14F-4D97-AF65-F5344CB8AC3E}">
        <p14:creationId xmlns:p14="http://schemas.microsoft.com/office/powerpoint/2010/main" val="19682073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8E88B2A-35F3-2337-8059-024518BB4C72}"/>
              </a:ext>
            </a:extLst>
          </p:cNvPr>
          <p:cNvSpPr>
            <a:spLocks noGrp="1"/>
          </p:cNvSpPr>
          <p:nvPr>
            <p:ph type="sldNum" sz="quarter" idx="12"/>
          </p:nvPr>
        </p:nvSpPr>
        <p:spPr/>
        <p:txBody>
          <a:bodyPr/>
          <a:lstStyle/>
          <a:p>
            <a:fld id="{B5CEABB6-07DC-46E8-9B57-56EC44A396E5}" type="slidenum">
              <a:rPr lang="en-US" smtClean="0"/>
              <a:pPr/>
              <a:t>34</a:t>
            </a:fld>
            <a:endParaRPr lang="en-US" dirty="0"/>
          </a:p>
        </p:txBody>
      </p:sp>
      <p:pic>
        <p:nvPicPr>
          <p:cNvPr id="4" name="Picture 3">
            <a:extLst>
              <a:ext uri="{FF2B5EF4-FFF2-40B4-BE49-F238E27FC236}">
                <a16:creationId xmlns:a16="http://schemas.microsoft.com/office/drawing/2014/main" id="{837EDB29-6566-71D9-22A3-4DAD8D82C14B}"/>
              </a:ext>
            </a:extLst>
          </p:cNvPr>
          <p:cNvPicPr>
            <a:picLocks noChangeAspect="1"/>
          </p:cNvPicPr>
          <p:nvPr/>
        </p:nvPicPr>
        <p:blipFill>
          <a:blip r:embed="rId2"/>
          <a:srcRect l="841" t="11837" r="1123" b="6583"/>
          <a:stretch/>
        </p:blipFill>
        <p:spPr>
          <a:xfrm>
            <a:off x="102637" y="942392"/>
            <a:ext cx="11673438" cy="5464095"/>
          </a:xfrm>
          <a:prstGeom prst="rect">
            <a:avLst/>
          </a:prstGeom>
        </p:spPr>
      </p:pic>
    </p:spTree>
    <p:extLst>
      <p:ext uri="{BB962C8B-B14F-4D97-AF65-F5344CB8AC3E}">
        <p14:creationId xmlns:p14="http://schemas.microsoft.com/office/powerpoint/2010/main" val="1665686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220824" y="168326"/>
            <a:ext cx="10668000" cy="1325563"/>
          </a:xfrm>
        </p:spPr>
        <p:txBody>
          <a:bodyPr/>
          <a:lstStyle/>
          <a:p>
            <a:r>
              <a:rPr lang="en-US" dirty="0">
                <a:solidFill>
                  <a:schemeClr val="accent5">
                    <a:lumMod val="50000"/>
                  </a:schemeClr>
                </a:solidFill>
              </a:rPr>
              <a:t>7)MODULE DESCRIPTION​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454090" y="1184989"/>
            <a:ext cx="9053804"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MODULE </a:t>
            </a:r>
            <a:r>
              <a:rPr lang="en-IN" sz="2000" u="sng"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2 </a:t>
            </a:r>
            <a:r>
              <a:rPr lang="en-IN" sz="2000" dirty="0">
                <a:solidFill>
                  <a:schemeClr val="tx1">
                    <a:lumMod val="95000"/>
                    <a:lumOff val="5000"/>
                  </a:schemeClr>
                </a:solidFill>
                <a:effectLst>
                  <a:outerShdw blurRad="38100" dist="38100" dir="2700000" algn="tl">
                    <a:srgbClr val="000000">
                      <a:alpha val="43137"/>
                    </a:srgbClr>
                  </a:outerShdw>
                </a:effectLst>
                <a:latin typeface="Algerian" panose="04020705040A02060702" pitchFamily="82" charset="0"/>
              </a:rPr>
              <a:t>: </a:t>
            </a:r>
            <a:r>
              <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 CHATBOT INTEGRATION</a:t>
            </a:r>
          </a:p>
          <a:p>
            <a:pPr algn="just">
              <a:buFont typeface="Wingdings" panose="05000000000000000000" pitchFamily="2" charset="2"/>
              <a:buChar char="§"/>
            </a:pPr>
            <a:r>
              <a:rPr lang="en-US" sz="2000" dirty="0">
                <a:solidFill>
                  <a:schemeClr val="tx1"/>
                </a:solidFill>
                <a:latin typeface="Times New Roman" panose="02020603050405020304" pitchFamily="18" charset="0"/>
                <a:cs typeface="Times New Roman" panose="02020603050405020304" pitchFamily="18" charset="0"/>
              </a:rPr>
              <a:t>The user input appears on the right side, while the corresponding output is displayed on the left side.</a:t>
            </a:r>
            <a:endPar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35</a:t>
            </a:fld>
            <a:endParaRPr lang="en-US" dirty="0"/>
          </a:p>
        </p:txBody>
      </p:sp>
      <p:pic>
        <p:nvPicPr>
          <p:cNvPr id="10" name="Picture 9">
            <a:extLst>
              <a:ext uri="{FF2B5EF4-FFF2-40B4-BE49-F238E27FC236}">
                <a16:creationId xmlns:a16="http://schemas.microsoft.com/office/drawing/2014/main" id="{C7992C99-0335-9B5B-FF44-B617F54E89F4}"/>
              </a:ext>
            </a:extLst>
          </p:cNvPr>
          <p:cNvPicPr>
            <a:picLocks noChangeAspect="1"/>
          </p:cNvPicPr>
          <p:nvPr/>
        </p:nvPicPr>
        <p:blipFill>
          <a:blip r:embed="rId3"/>
          <a:srcRect l="1811" t="13060" r="1811" b="8436"/>
          <a:stretch/>
        </p:blipFill>
        <p:spPr>
          <a:xfrm>
            <a:off x="347556" y="2348483"/>
            <a:ext cx="9842260" cy="4509517"/>
          </a:xfrm>
          <a:prstGeom prst="rect">
            <a:avLst/>
          </a:prstGeom>
        </p:spPr>
      </p:pic>
    </p:spTree>
    <p:extLst>
      <p:ext uri="{BB962C8B-B14F-4D97-AF65-F5344CB8AC3E}">
        <p14:creationId xmlns:p14="http://schemas.microsoft.com/office/powerpoint/2010/main" val="3950293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20E8992-882E-2557-53E5-F7EDE699A8B9}"/>
              </a:ext>
            </a:extLst>
          </p:cNvPr>
          <p:cNvSpPr>
            <a:spLocks noGrp="1"/>
          </p:cNvSpPr>
          <p:nvPr>
            <p:ph type="sldNum" sz="quarter" idx="12"/>
          </p:nvPr>
        </p:nvSpPr>
        <p:spPr/>
        <p:txBody>
          <a:bodyPr/>
          <a:lstStyle/>
          <a:p>
            <a:fld id="{B5CEABB6-07DC-46E8-9B57-56EC44A396E5}" type="slidenum">
              <a:rPr lang="en-US" smtClean="0"/>
              <a:pPr/>
              <a:t>36</a:t>
            </a:fld>
            <a:endParaRPr lang="en-US" dirty="0"/>
          </a:p>
        </p:txBody>
      </p:sp>
      <p:pic>
        <p:nvPicPr>
          <p:cNvPr id="4" name="Picture 3">
            <a:extLst>
              <a:ext uri="{FF2B5EF4-FFF2-40B4-BE49-F238E27FC236}">
                <a16:creationId xmlns:a16="http://schemas.microsoft.com/office/drawing/2014/main" id="{6E7D1313-B226-B459-1D25-AFF0ADA0089B}"/>
              </a:ext>
            </a:extLst>
          </p:cNvPr>
          <p:cNvPicPr>
            <a:picLocks noChangeAspect="1"/>
          </p:cNvPicPr>
          <p:nvPr/>
        </p:nvPicPr>
        <p:blipFill>
          <a:blip r:embed="rId2"/>
          <a:srcRect t="10476" b="6584"/>
          <a:stretch/>
        </p:blipFill>
        <p:spPr>
          <a:xfrm>
            <a:off x="382555" y="860680"/>
            <a:ext cx="11010122" cy="5136640"/>
          </a:xfrm>
          <a:prstGeom prst="rect">
            <a:avLst/>
          </a:prstGeom>
        </p:spPr>
      </p:pic>
    </p:spTree>
    <p:extLst>
      <p:ext uri="{BB962C8B-B14F-4D97-AF65-F5344CB8AC3E}">
        <p14:creationId xmlns:p14="http://schemas.microsoft.com/office/powerpoint/2010/main" val="18734281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p:txBody>
          <a:bodyPr/>
          <a:lstStyle/>
          <a:p>
            <a:r>
              <a:rPr lang="en-US" dirty="0">
                <a:solidFill>
                  <a:schemeClr val="accent5">
                    <a:lumMod val="50000"/>
                  </a:schemeClr>
                </a:solidFill>
              </a:rPr>
              <a:t>8)IMPLEMENTATION DETAILS​</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762000" y="1931438"/>
            <a:ext cx="7085045" cy="4223301"/>
          </a:xfrm>
        </p:spPr>
        <p:txBody>
          <a:bodyPr>
            <a:normAutofit/>
          </a:bodyPr>
          <a:lstStyle/>
          <a:p>
            <a:pPr marL="0" indent="0" algn="just">
              <a:buNone/>
            </a:pPr>
            <a:r>
              <a:rPr lang="en-US" sz="2000" dirty="0">
                <a:solidFill>
                  <a:schemeClr val="tx1">
                    <a:lumMod val="95000"/>
                    <a:lumOff val="5000"/>
                  </a:schemeClr>
                </a:solidFill>
                <a:latin typeface="Sitka Banner Semibold" pitchFamily="2" charset="0"/>
              </a:rPr>
              <a:t>Frontend</a:t>
            </a:r>
          </a:p>
          <a:p>
            <a:pPr algn="just"/>
            <a:r>
              <a:rPr lang="en-US" sz="2000" dirty="0">
                <a:solidFill>
                  <a:schemeClr val="tx1">
                    <a:lumMod val="95000"/>
                    <a:lumOff val="5000"/>
                  </a:schemeClr>
                </a:solidFill>
                <a:latin typeface="Sitka Banner Semibold" pitchFamily="2" charset="0"/>
              </a:rPr>
              <a:t>React</a:t>
            </a:r>
          </a:p>
          <a:p>
            <a:pPr algn="just"/>
            <a:r>
              <a:rPr lang="en-US" sz="2000" dirty="0" err="1">
                <a:solidFill>
                  <a:schemeClr val="tx1">
                    <a:lumMod val="95000"/>
                    <a:lumOff val="5000"/>
                  </a:schemeClr>
                </a:solidFill>
                <a:latin typeface="Sitka Banner Semibold" pitchFamily="2" charset="0"/>
              </a:rPr>
              <a:t>Vite</a:t>
            </a:r>
            <a:endParaRPr lang="en-US" sz="2000" dirty="0">
              <a:solidFill>
                <a:schemeClr val="tx1">
                  <a:lumMod val="95000"/>
                  <a:lumOff val="5000"/>
                </a:schemeClr>
              </a:solidFill>
              <a:latin typeface="Sitka Banner Semibold" pitchFamily="2" charset="0"/>
            </a:endParaRPr>
          </a:p>
          <a:p>
            <a:pPr algn="just"/>
            <a:r>
              <a:rPr lang="en-US" sz="2000" dirty="0">
                <a:solidFill>
                  <a:schemeClr val="tx1">
                    <a:lumMod val="95000"/>
                    <a:lumOff val="5000"/>
                  </a:schemeClr>
                </a:solidFill>
                <a:latin typeface="Sitka Banner Semibold" pitchFamily="2" charset="0"/>
              </a:rPr>
              <a:t>React Markdown &amp; </a:t>
            </a:r>
            <a:r>
              <a:rPr lang="en-US" sz="2000" dirty="0" err="1">
                <a:solidFill>
                  <a:schemeClr val="tx1">
                    <a:lumMod val="95000"/>
                    <a:lumOff val="5000"/>
                  </a:schemeClr>
                </a:solidFill>
                <a:latin typeface="Sitka Banner Semibold" pitchFamily="2" charset="0"/>
              </a:rPr>
              <a:t>rehype</a:t>
            </a:r>
            <a:r>
              <a:rPr lang="en-US" sz="2000" dirty="0">
                <a:solidFill>
                  <a:schemeClr val="tx1">
                    <a:lumMod val="95000"/>
                    <a:lumOff val="5000"/>
                  </a:schemeClr>
                </a:solidFill>
                <a:latin typeface="Sitka Banner Semibold" pitchFamily="2" charset="0"/>
              </a:rPr>
              <a:t>-highlight</a:t>
            </a:r>
          </a:p>
          <a:p>
            <a:pPr algn="just"/>
            <a:r>
              <a:rPr lang="en-US" sz="2000" dirty="0" err="1">
                <a:solidFill>
                  <a:schemeClr val="tx1">
                    <a:lumMod val="95000"/>
                    <a:lumOff val="5000"/>
                  </a:schemeClr>
                </a:solidFill>
                <a:latin typeface="Sitka Banner Semibold" pitchFamily="2" charset="0"/>
              </a:rPr>
              <a:t>Axios</a:t>
            </a:r>
            <a:endParaRPr lang="en-US" sz="2000" dirty="0">
              <a:solidFill>
                <a:schemeClr val="tx1">
                  <a:lumMod val="95000"/>
                  <a:lumOff val="5000"/>
                </a:schemeClr>
              </a:solidFill>
              <a:latin typeface="Sitka Banner Semibold" pitchFamily="2" charset="0"/>
            </a:endParaRPr>
          </a:p>
          <a:p>
            <a:pPr algn="just"/>
            <a:r>
              <a:rPr lang="en-US" sz="2000" dirty="0">
                <a:solidFill>
                  <a:schemeClr val="tx1">
                    <a:lumMod val="95000"/>
                    <a:lumOff val="5000"/>
                  </a:schemeClr>
                </a:solidFill>
                <a:latin typeface="Sitka Banner Semibold" pitchFamily="2" charset="0"/>
              </a:rPr>
              <a:t>Browser </a:t>
            </a:r>
            <a:r>
              <a:rPr lang="en-US" sz="2000" dirty="0" err="1">
                <a:solidFill>
                  <a:schemeClr val="tx1">
                    <a:lumMod val="95000"/>
                    <a:lumOff val="5000"/>
                  </a:schemeClr>
                </a:solidFill>
                <a:latin typeface="Sitka Banner Semibold" pitchFamily="2" charset="0"/>
              </a:rPr>
              <a:t>SpeechRecognition</a:t>
            </a:r>
            <a:r>
              <a:rPr lang="en-US" sz="2000" dirty="0">
                <a:solidFill>
                  <a:schemeClr val="tx1">
                    <a:lumMod val="95000"/>
                    <a:lumOff val="5000"/>
                  </a:schemeClr>
                </a:solidFill>
                <a:latin typeface="Sitka Banner Semibold" pitchFamily="2" charset="0"/>
              </a:rPr>
              <a:t> API</a:t>
            </a:r>
          </a:p>
          <a:p>
            <a:pPr algn="just"/>
            <a:r>
              <a:rPr lang="en-US" sz="2000" dirty="0">
                <a:solidFill>
                  <a:schemeClr val="tx1">
                    <a:lumMod val="95000"/>
                    <a:lumOff val="5000"/>
                  </a:schemeClr>
                </a:solidFill>
                <a:latin typeface="Sitka Banner Semibold" pitchFamily="2" charset="0"/>
              </a:rPr>
              <a:t>CSS</a:t>
            </a:r>
          </a:p>
          <a:p>
            <a:pPr algn="just"/>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37</a:t>
            </a:fld>
            <a:endParaRPr lang="en-US" dirty="0"/>
          </a:p>
        </p:txBody>
      </p:sp>
    </p:spTree>
    <p:extLst>
      <p:ext uri="{BB962C8B-B14F-4D97-AF65-F5344CB8AC3E}">
        <p14:creationId xmlns:p14="http://schemas.microsoft.com/office/powerpoint/2010/main" val="8595361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28775" y="354938"/>
            <a:ext cx="10668000" cy="1325563"/>
          </a:xfrm>
        </p:spPr>
        <p:txBody>
          <a:bodyPr/>
          <a:lstStyle/>
          <a:p>
            <a:r>
              <a:rPr lang="en-US" dirty="0">
                <a:solidFill>
                  <a:schemeClr val="accent5">
                    <a:lumMod val="50000"/>
                  </a:schemeClr>
                </a:solidFill>
              </a:rPr>
              <a:t>8)IMPLEMENTATION DETAILS​</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38</a:t>
            </a:fld>
            <a:endParaRPr lang="en-US" dirty="0"/>
          </a:p>
        </p:txBody>
      </p:sp>
      <p:sp>
        <p:nvSpPr>
          <p:cNvPr id="4" name="Text Placeholder 8">
            <a:extLst>
              <a:ext uri="{FF2B5EF4-FFF2-40B4-BE49-F238E27FC236}">
                <a16:creationId xmlns:a16="http://schemas.microsoft.com/office/drawing/2014/main" id="{B50E140D-8D23-8C21-25C7-0A84451B9671}"/>
              </a:ext>
            </a:extLst>
          </p:cNvPr>
          <p:cNvSpPr>
            <a:spLocks noGrp="1"/>
          </p:cNvSpPr>
          <p:nvPr>
            <p:ph type="body" sz="quarter" idx="13"/>
          </p:nvPr>
        </p:nvSpPr>
        <p:spPr>
          <a:xfrm>
            <a:off x="799322" y="1317624"/>
            <a:ext cx="7085013" cy="5038727"/>
          </a:xfrm>
        </p:spPr>
        <p:txBody>
          <a:bodyPr>
            <a:normAutofit lnSpcReduction="10000"/>
          </a:bodyPr>
          <a:lstStyle/>
          <a:p>
            <a:pPr marL="0" indent="0" algn="just">
              <a:buNone/>
            </a:pPr>
            <a:r>
              <a:rPr lang="en-US" sz="2000" dirty="0">
                <a:solidFill>
                  <a:schemeClr val="tx1">
                    <a:lumMod val="95000"/>
                    <a:lumOff val="5000"/>
                  </a:schemeClr>
                </a:solidFill>
                <a:latin typeface="Sitka Banner Semibold" pitchFamily="2" charset="0"/>
              </a:rPr>
              <a:t>Backend</a:t>
            </a:r>
          </a:p>
          <a:p>
            <a:pPr algn="just"/>
            <a:r>
              <a:rPr lang="en-US" sz="2000" dirty="0">
                <a:solidFill>
                  <a:schemeClr val="tx1">
                    <a:lumMod val="95000"/>
                    <a:lumOff val="5000"/>
                  </a:schemeClr>
                </a:solidFill>
                <a:latin typeface="Sitka Banner Semibold" pitchFamily="2" charset="0"/>
              </a:rPr>
              <a:t>Node.js &amp; Express</a:t>
            </a:r>
          </a:p>
          <a:p>
            <a:pPr algn="just"/>
            <a:r>
              <a:rPr lang="en-US" sz="2000" dirty="0">
                <a:solidFill>
                  <a:schemeClr val="tx1">
                    <a:lumMod val="95000"/>
                    <a:lumOff val="5000"/>
                  </a:schemeClr>
                </a:solidFill>
                <a:latin typeface="Sitka Banner Semibold" pitchFamily="2" charset="0"/>
              </a:rPr>
              <a:t>CORS</a:t>
            </a:r>
          </a:p>
          <a:p>
            <a:pPr algn="just"/>
            <a:r>
              <a:rPr lang="en-US" sz="2000" dirty="0" err="1">
                <a:solidFill>
                  <a:schemeClr val="tx1">
                    <a:lumMod val="95000"/>
                    <a:lumOff val="5000"/>
                  </a:schemeClr>
                </a:solidFill>
                <a:latin typeface="Sitka Banner Semibold" pitchFamily="2" charset="0"/>
              </a:rPr>
              <a:t>Dotenv</a:t>
            </a:r>
            <a:endParaRPr lang="en-US" sz="2000" dirty="0">
              <a:solidFill>
                <a:schemeClr val="tx1">
                  <a:lumMod val="95000"/>
                  <a:lumOff val="5000"/>
                </a:schemeClr>
              </a:solidFill>
              <a:latin typeface="Sitka Banner Semibold" pitchFamily="2" charset="0"/>
            </a:endParaRPr>
          </a:p>
          <a:p>
            <a:pPr algn="just"/>
            <a:r>
              <a:rPr lang="en-US" sz="2000" dirty="0">
                <a:solidFill>
                  <a:schemeClr val="tx1">
                    <a:lumMod val="95000"/>
                    <a:lumOff val="5000"/>
                  </a:schemeClr>
                </a:solidFill>
                <a:latin typeface="Sitka Banner Semibold" pitchFamily="2" charset="0"/>
              </a:rPr>
              <a:t>@google/generative-ai</a:t>
            </a:r>
          </a:p>
          <a:p>
            <a:pPr algn="just"/>
            <a:r>
              <a:rPr lang="en-US" sz="2000" dirty="0">
                <a:solidFill>
                  <a:schemeClr val="tx1">
                    <a:lumMod val="95000"/>
                    <a:lumOff val="5000"/>
                  </a:schemeClr>
                </a:solidFill>
                <a:latin typeface="Sitka Banner Semibold" pitchFamily="2" charset="0"/>
              </a:rPr>
              <a:t>Internal Modules &amp; Routing</a:t>
            </a:r>
          </a:p>
          <a:p>
            <a:pPr algn="just"/>
            <a:r>
              <a:rPr lang="en-US" sz="2000" dirty="0">
                <a:solidFill>
                  <a:schemeClr val="tx1">
                    <a:lumMod val="95000"/>
                    <a:lumOff val="5000"/>
                  </a:schemeClr>
                </a:solidFill>
                <a:latin typeface="Sitka Banner Semibold" pitchFamily="2" charset="0"/>
              </a:rPr>
              <a:t>server.js</a:t>
            </a:r>
          </a:p>
          <a:p>
            <a:pPr algn="just"/>
            <a:r>
              <a:rPr lang="en-IN" sz="2000" dirty="0">
                <a:solidFill>
                  <a:schemeClr val="tx1">
                    <a:lumMod val="95000"/>
                    <a:lumOff val="5000"/>
                  </a:schemeClr>
                </a:solidFill>
                <a:latin typeface="Sitka Banner Semibold" pitchFamily="2" charset="0"/>
              </a:rPr>
              <a:t>app.js</a:t>
            </a:r>
          </a:p>
          <a:p>
            <a:pPr algn="just"/>
            <a:r>
              <a:rPr lang="en-IN" sz="2000" dirty="0">
                <a:solidFill>
                  <a:schemeClr val="tx1">
                    <a:lumMod val="95000"/>
                    <a:lumOff val="5000"/>
                  </a:schemeClr>
                </a:solidFill>
                <a:latin typeface="Sitka Banner Semibold" pitchFamily="2" charset="0"/>
              </a:rPr>
              <a:t>ai.routes.js</a:t>
            </a:r>
          </a:p>
          <a:p>
            <a:pPr algn="just"/>
            <a:r>
              <a:rPr lang="en-IN" sz="2000" dirty="0">
                <a:solidFill>
                  <a:schemeClr val="tx1">
                    <a:lumMod val="95000"/>
                    <a:lumOff val="5000"/>
                  </a:schemeClr>
                </a:solidFill>
                <a:latin typeface="Sitka Banner Semibold" pitchFamily="2" charset="0"/>
              </a:rPr>
              <a:t>ai.controller.js</a:t>
            </a:r>
          </a:p>
          <a:p>
            <a:pPr algn="just"/>
            <a:r>
              <a:rPr lang="en-IN" sz="2000" dirty="0">
                <a:solidFill>
                  <a:schemeClr val="tx1">
                    <a:lumMod val="95000"/>
                    <a:lumOff val="5000"/>
                  </a:schemeClr>
                </a:solidFill>
                <a:latin typeface="Sitka Banner Semibold" pitchFamily="2" charset="0"/>
              </a:rPr>
              <a:t>ai.service.js</a:t>
            </a:r>
          </a:p>
          <a:p>
            <a:pPr algn="just"/>
            <a:endParaRPr lang="en-IN" sz="2000" dirty="0">
              <a:solidFill>
                <a:schemeClr val="tx1">
                  <a:lumMod val="95000"/>
                  <a:lumOff val="5000"/>
                </a:schemeClr>
              </a:solidFill>
              <a:latin typeface="Sitka Banner Semibold" pitchFamily="2" charset="0"/>
            </a:endParaRPr>
          </a:p>
        </p:txBody>
      </p:sp>
    </p:spTree>
    <p:extLst>
      <p:ext uri="{BB962C8B-B14F-4D97-AF65-F5344CB8AC3E}">
        <p14:creationId xmlns:p14="http://schemas.microsoft.com/office/powerpoint/2010/main" val="3675293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463420" y="252302"/>
            <a:ext cx="10668000" cy="1325563"/>
          </a:xfrm>
        </p:spPr>
        <p:txBody>
          <a:bodyPr/>
          <a:lstStyle/>
          <a:p>
            <a:r>
              <a:rPr lang="en-US" dirty="0">
                <a:solidFill>
                  <a:schemeClr val="accent5">
                    <a:lumMod val="50000"/>
                  </a:schemeClr>
                </a:solidFill>
              </a:rPr>
              <a:t>9)RESULT​S AND TESTING</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762000" y="1317349"/>
            <a:ext cx="7085045"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CODE SNIPPETS</a:t>
            </a:r>
            <a:endPar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r>
              <a:rPr lang="en-US" sz="2000" dirty="0">
                <a:solidFill>
                  <a:schemeClr val="tx1">
                    <a:lumMod val="95000"/>
                    <a:lumOff val="5000"/>
                  </a:schemeClr>
                </a:solidFill>
                <a:latin typeface="Sitka Banner Semibold" pitchFamily="2" charset="0"/>
              </a:rPr>
              <a:t>1. Speech-to-Text Query Input</a:t>
            </a:r>
          </a:p>
          <a:p>
            <a:pPr algn="just"/>
            <a:r>
              <a:rPr lang="en-US" sz="2000" dirty="0">
                <a:solidFill>
                  <a:schemeClr val="tx1">
                    <a:lumMod val="95000"/>
                    <a:lumOff val="5000"/>
                  </a:schemeClr>
                </a:solidFill>
                <a:latin typeface="Sitka Banner Semibold" pitchFamily="2" charset="0"/>
              </a:rPr>
              <a:t>Users can input their legal queries via voice, which is converted to text using the browser's </a:t>
            </a:r>
            <a:r>
              <a:rPr lang="en-US" sz="2000" dirty="0" err="1">
                <a:solidFill>
                  <a:schemeClr val="tx1">
                    <a:lumMod val="95000"/>
                    <a:lumOff val="5000"/>
                  </a:schemeClr>
                </a:solidFill>
                <a:latin typeface="Sitka Banner Semibold" pitchFamily="2" charset="0"/>
              </a:rPr>
              <a:t>SpeechRecognition</a:t>
            </a:r>
            <a:r>
              <a:rPr lang="en-US" sz="2000" dirty="0">
                <a:solidFill>
                  <a:schemeClr val="tx1">
                    <a:lumMod val="95000"/>
                    <a:lumOff val="5000"/>
                  </a:schemeClr>
                </a:solidFill>
                <a:latin typeface="Sitka Banner Semibold" pitchFamily="2" charset="0"/>
              </a:rPr>
              <a:t> API.</a:t>
            </a:r>
          </a:p>
          <a:p>
            <a:pPr algn="just"/>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39</a:t>
            </a:fld>
            <a:endParaRPr lang="en-US" dirty="0"/>
          </a:p>
        </p:txBody>
      </p:sp>
      <p:pic>
        <p:nvPicPr>
          <p:cNvPr id="5" name="Picture 4" descr="A computer code with text&#10;&#10;AI-generated content may be incorrect.">
            <a:extLst>
              <a:ext uri="{FF2B5EF4-FFF2-40B4-BE49-F238E27FC236}">
                <a16:creationId xmlns:a16="http://schemas.microsoft.com/office/drawing/2014/main" id="{E966D3E1-909C-75D7-D428-BF37B3810BA0}"/>
              </a:ext>
            </a:extLst>
          </p:cNvPr>
          <p:cNvPicPr>
            <a:picLocks noChangeAspect="1"/>
          </p:cNvPicPr>
          <p:nvPr/>
        </p:nvPicPr>
        <p:blipFill>
          <a:blip r:embed="rId3"/>
          <a:stretch>
            <a:fillRect/>
          </a:stretch>
        </p:blipFill>
        <p:spPr>
          <a:xfrm>
            <a:off x="463420" y="3013788"/>
            <a:ext cx="9203093" cy="2752530"/>
          </a:xfrm>
          <a:prstGeom prst="rect">
            <a:avLst/>
          </a:prstGeom>
        </p:spPr>
      </p:pic>
    </p:spTree>
    <p:extLst>
      <p:ext uri="{BB962C8B-B14F-4D97-AF65-F5344CB8AC3E}">
        <p14:creationId xmlns:p14="http://schemas.microsoft.com/office/powerpoint/2010/main" val="617049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holding a magnifying glass over a paper&#10;&#10;Description automatically generated">
            <a:extLst>
              <a:ext uri="{FF2B5EF4-FFF2-40B4-BE49-F238E27FC236}">
                <a16:creationId xmlns:a16="http://schemas.microsoft.com/office/drawing/2014/main" id="{76D2474A-FD64-4AC2-FFAE-58BD5A7497CB}"/>
              </a:ext>
            </a:extLst>
          </p:cNvPr>
          <p:cNvPicPr>
            <a:picLocks noChangeAspect="1"/>
          </p:cNvPicPr>
          <p:nvPr/>
        </p:nvPicPr>
        <p:blipFill>
          <a:blip r:embed="rId2"/>
          <a:stretch>
            <a:fillRect/>
          </a:stretch>
        </p:blipFill>
        <p:spPr>
          <a:xfrm>
            <a:off x="2474085" y="849087"/>
            <a:ext cx="5481315" cy="5481315"/>
          </a:xfrm>
          <a:prstGeom prst="rect">
            <a:avLst/>
          </a:prstGeom>
          <a:ln/>
          <a:effectLst>
            <a:outerShdw blurRad="76200" dir="13500000" sy="23000" kx="1200000" algn="br" rotWithShape="0">
              <a:prstClr val="black">
                <a:alpha val="20000"/>
              </a:prstClr>
            </a:outerShdw>
          </a:effectLst>
          <a:scene3d>
            <a:camera prst="orthographicFront"/>
            <a:lightRig rig="threePt" dir="t"/>
          </a:scene3d>
          <a:sp3d>
            <a:bevelT w="139700" h="139700" prst="divot"/>
          </a:sp3d>
        </p:spPr>
        <p:style>
          <a:lnRef idx="2">
            <a:schemeClr val="dk1">
              <a:shade val="15000"/>
            </a:schemeClr>
          </a:lnRef>
          <a:fillRef idx="1">
            <a:schemeClr val="dk1"/>
          </a:fillRef>
          <a:effectRef idx="0">
            <a:schemeClr val="dk1"/>
          </a:effectRef>
          <a:fontRef idx="minor">
            <a:schemeClr val="lt1"/>
          </a:fontRef>
        </p:style>
      </p:pic>
      <p:sp>
        <p:nvSpPr>
          <p:cNvPr id="2" name="Slide Number Placeholder 1">
            <a:extLst>
              <a:ext uri="{FF2B5EF4-FFF2-40B4-BE49-F238E27FC236}">
                <a16:creationId xmlns:a16="http://schemas.microsoft.com/office/drawing/2014/main" id="{9CC00BF1-657C-A11C-F973-0482A728EE62}"/>
              </a:ext>
            </a:extLst>
          </p:cNvPr>
          <p:cNvSpPr>
            <a:spLocks noGrp="1"/>
          </p:cNvSpPr>
          <p:nvPr>
            <p:ph type="sldNum" sz="quarter" idx="12"/>
          </p:nvPr>
        </p:nvSpPr>
        <p:spPr/>
        <p:txBody>
          <a:bodyPr/>
          <a:lstStyle/>
          <a:p>
            <a:fld id="{B5CEABB6-07DC-46E8-9B57-56EC44A396E5}" type="slidenum">
              <a:rPr lang="en-US" smtClean="0"/>
              <a:pPr/>
              <a:t>4</a:t>
            </a:fld>
            <a:endParaRPr lang="en-US" dirty="0"/>
          </a:p>
        </p:txBody>
      </p:sp>
      <p:sp>
        <p:nvSpPr>
          <p:cNvPr id="4" name="TextBox 3">
            <a:extLst>
              <a:ext uri="{FF2B5EF4-FFF2-40B4-BE49-F238E27FC236}">
                <a16:creationId xmlns:a16="http://schemas.microsoft.com/office/drawing/2014/main" id="{B63E9A51-EEA8-30B6-8837-82242A29145C}"/>
              </a:ext>
            </a:extLst>
          </p:cNvPr>
          <p:cNvSpPr txBox="1"/>
          <p:nvPr/>
        </p:nvSpPr>
        <p:spPr>
          <a:xfrm>
            <a:off x="2453193" y="1184990"/>
            <a:ext cx="5523096" cy="646331"/>
          </a:xfrm>
          <a:prstGeom prst="rect">
            <a:avLst/>
          </a:prstGeom>
          <a:noFill/>
          <a:effectLst>
            <a:glow rad="139700">
              <a:schemeClr val="accent6">
                <a:satMod val="175000"/>
                <a:alpha val="40000"/>
              </a:schemeClr>
            </a:glow>
          </a:effectLst>
        </p:spPr>
        <p:txBody>
          <a:bodyPr wrap="square" rtlCol="0">
            <a:spAutoFit/>
          </a:bodyPr>
          <a:lstStyle/>
          <a:p>
            <a:pPr algn="ctr"/>
            <a:r>
              <a:rPr lang="en-IN" sz="3600" dirty="0">
                <a:solidFill>
                  <a:schemeClr val="accent5">
                    <a:lumMod val="50000"/>
                  </a:schemeClr>
                </a:solidFill>
                <a:latin typeface="Algerian" panose="04020705040A02060702" pitchFamily="82" charset="0"/>
              </a:rPr>
              <a:t>2)LITERATURE REVIEW</a:t>
            </a:r>
          </a:p>
        </p:txBody>
      </p:sp>
    </p:spTree>
    <p:extLst>
      <p:ext uri="{BB962C8B-B14F-4D97-AF65-F5344CB8AC3E}">
        <p14:creationId xmlns:p14="http://schemas.microsoft.com/office/powerpoint/2010/main" val="2887433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463420" y="252302"/>
            <a:ext cx="10668000" cy="1325563"/>
          </a:xfrm>
        </p:spPr>
        <p:txBody>
          <a:bodyPr/>
          <a:lstStyle/>
          <a:p>
            <a:r>
              <a:rPr lang="en-US" dirty="0">
                <a:solidFill>
                  <a:schemeClr val="accent5">
                    <a:lumMod val="50000"/>
                  </a:schemeClr>
                </a:solidFill>
              </a:rPr>
              <a:t>9)RESULT​S AND TESTING</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762000" y="1317349"/>
            <a:ext cx="7085045"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CODE SNIPPETS</a:t>
            </a:r>
            <a:endPar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r>
              <a:rPr lang="en-US" sz="2000" dirty="0">
                <a:solidFill>
                  <a:schemeClr val="tx1">
                    <a:lumMod val="95000"/>
                    <a:lumOff val="5000"/>
                  </a:schemeClr>
                </a:solidFill>
                <a:latin typeface="Sitka Banner Semibold" pitchFamily="2" charset="0"/>
              </a:rPr>
              <a:t>2. Language Toggle</a:t>
            </a:r>
          </a:p>
          <a:p>
            <a:pPr algn="just"/>
            <a:r>
              <a:rPr lang="en-US" sz="2000" dirty="0">
                <a:solidFill>
                  <a:schemeClr val="tx1">
                    <a:lumMod val="95000"/>
                    <a:lumOff val="5000"/>
                  </a:schemeClr>
                </a:solidFill>
                <a:latin typeface="Sitka Banner Semibold" pitchFamily="2" charset="0"/>
              </a:rPr>
              <a:t>Switch between English and Malayalam for query input.</a:t>
            </a:r>
          </a:p>
          <a:p>
            <a:pPr algn="just"/>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40</a:t>
            </a:fld>
            <a:endParaRPr lang="en-US" dirty="0"/>
          </a:p>
        </p:txBody>
      </p:sp>
      <p:pic>
        <p:nvPicPr>
          <p:cNvPr id="5" name="Picture 4" descr="A close-up of a message&#10;&#10;AI-generated content may be incorrect.">
            <a:extLst>
              <a:ext uri="{FF2B5EF4-FFF2-40B4-BE49-F238E27FC236}">
                <a16:creationId xmlns:a16="http://schemas.microsoft.com/office/drawing/2014/main" id="{27A23030-7AA7-BCCC-0EF0-43931EC057AB}"/>
              </a:ext>
            </a:extLst>
          </p:cNvPr>
          <p:cNvPicPr>
            <a:picLocks noChangeAspect="1"/>
          </p:cNvPicPr>
          <p:nvPr/>
        </p:nvPicPr>
        <p:blipFill>
          <a:blip r:embed="rId3"/>
          <a:stretch>
            <a:fillRect/>
          </a:stretch>
        </p:blipFill>
        <p:spPr>
          <a:xfrm>
            <a:off x="643813" y="2815706"/>
            <a:ext cx="8798768" cy="2724944"/>
          </a:xfrm>
          <a:prstGeom prst="rect">
            <a:avLst/>
          </a:prstGeom>
        </p:spPr>
      </p:pic>
    </p:spTree>
    <p:extLst>
      <p:ext uri="{BB962C8B-B14F-4D97-AF65-F5344CB8AC3E}">
        <p14:creationId xmlns:p14="http://schemas.microsoft.com/office/powerpoint/2010/main" val="38437195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463420" y="252302"/>
            <a:ext cx="10668000" cy="1325563"/>
          </a:xfrm>
        </p:spPr>
        <p:txBody>
          <a:bodyPr/>
          <a:lstStyle/>
          <a:p>
            <a:r>
              <a:rPr lang="en-US" dirty="0">
                <a:solidFill>
                  <a:schemeClr val="accent5">
                    <a:lumMod val="50000"/>
                  </a:schemeClr>
                </a:solidFill>
              </a:rPr>
              <a:t>9)RESULT​S AND TESTING</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762000" y="1317349"/>
            <a:ext cx="7085045"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CODE SNIPPETS</a:t>
            </a:r>
            <a:endPar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r>
              <a:rPr lang="en-US" sz="2000" dirty="0">
                <a:solidFill>
                  <a:schemeClr val="tx1">
                    <a:lumMod val="95000"/>
                    <a:lumOff val="5000"/>
                  </a:schemeClr>
                </a:solidFill>
                <a:latin typeface="Sitka Banner Semibold" pitchFamily="2" charset="0"/>
              </a:rPr>
              <a:t>3. AI-Powered Legal Query Response</a:t>
            </a:r>
          </a:p>
          <a:p>
            <a:pPr algn="just"/>
            <a:r>
              <a:rPr lang="en-US" sz="2000" dirty="0">
                <a:solidFill>
                  <a:schemeClr val="tx1">
                    <a:lumMod val="95000"/>
                    <a:lumOff val="5000"/>
                  </a:schemeClr>
                </a:solidFill>
                <a:latin typeface="Sitka Banner Semibold" pitchFamily="2" charset="0"/>
              </a:rPr>
              <a:t>The backend integrates with Google Generative AI to provide detailed legal advice</a:t>
            </a:r>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41</a:t>
            </a:fld>
            <a:endParaRPr lang="en-US" dirty="0"/>
          </a:p>
        </p:txBody>
      </p:sp>
      <p:pic>
        <p:nvPicPr>
          <p:cNvPr id="5" name="Picture 4">
            <a:extLst>
              <a:ext uri="{FF2B5EF4-FFF2-40B4-BE49-F238E27FC236}">
                <a16:creationId xmlns:a16="http://schemas.microsoft.com/office/drawing/2014/main" id="{27A23030-7AA7-BCCC-0EF0-43931EC057AB}"/>
              </a:ext>
            </a:extLst>
          </p:cNvPr>
          <p:cNvPicPr>
            <a:picLocks noChangeAspect="1"/>
          </p:cNvPicPr>
          <p:nvPr/>
        </p:nvPicPr>
        <p:blipFill>
          <a:blip r:embed="rId3"/>
          <a:srcRect r="43160"/>
          <a:stretch/>
        </p:blipFill>
        <p:spPr>
          <a:xfrm>
            <a:off x="1352939" y="3228393"/>
            <a:ext cx="6643395" cy="2120442"/>
          </a:xfrm>
          <a:prstGeom prst="rect">
            <a:avLst/>
          </a:prstGeom>
        </p:spPr>
      </p:pic>
    </p:spTree>
    <p:extLst>
      <p:ext uri="{BB962C8B-B14F-4D97-AF65-F5344CB8AC3E}">
        <p14:creationId xmlns:p14="http://schemas.microsoft.com/office/powerpoint/2010/main" val="2235379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463420" y="252302"/>
            <a:ext cx="10668000" cy="1325563"/>
          </a:xfrm>
        </p:spPr>
        <p:txBody>
          <a:bodyPr/>
          <a:lstStyle/>
          <a:p>
            <a:r>
              <a:rPr lang="en-US" dirty="0">
                <a:solidFill>
                  <a:schemeClr val="accent5">
                    <a:lumMod val="50000"/>
                  </a:schemeClr>
                </a:solidFill>
              </a:rPr>
              <a:t>9)RESULT​S AND TESTING</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766625" y="915083"/>
            <a:ext cx="7085045"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TEST CASES</a:t>
            </a:r>
          </a:p>
          <a:p>
            <a:pPr marL="0" indent="0" algn="just">
              <a:buNone/>
            </a:pPr>
            <a:endPar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endPar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algn="just"/>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42</a:t>
            </a:fld>
            <a:endParaRPr lang="en-US" dirty="0"/>
          </a:p>
        </p:txBody>
      </p:sp>
      <p:pic>
        <p:nvPicPr>
          <p:cNvPr id="5" name="Picture 4" descr="A white table with text boxes&#10;&#10;AI-generated content may be incorrect.">
            <a:extLst>
              <a:ext uri="{FF2B5EF4-FFF2-40B4-BE49-F238E27FC236}">
                <a16:creationId xmlns:a16="http://schemas.microsoft.com/office/drawing/2014/main" id="{6CF019A8-45C6-9D05-A5F0-52107D2FA589}"/>
              </a:ext>
            </a:extLst>
          </p:cNvPr>
          <p:cNvPicPr>
            <a:picLocks noChangeAspect="1"/>
          </p:cNvPicPr>
          <p:nvPr/>
        </p:nvPicPr>
        <p:blipFill>
          <a:blip r:embed="rId3"/>
          <a:stretch>
            <a:fillRect/>
          </a:stretch>
        </p:blipFill>
        <p:spPr>
          <a:xfrm>
            <a:off x="694742" y="1445948"/>
            <a:ext cx="9944100" cy="504232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77943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31885" y="287884"/>
            <a:ext cx="10668000" cy="1325563"/>
          </a:xfrm>
        </p:spPr>
        <p:txBody>
          <a:bodyPr/>
          <a:lstStyle/>
          <a:p>
            <a:r>
              <a:rPr lang="en-US" dirty="0">
                <a:solidFill>
                  <a:schemeClr val="accent5">
                    <a:lumMod val="50000"/>
                  </a:schemeClr>
                </a:solidFill>
              </a:rPr>
              <a:t>10)FUTURE SCOPE​</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43</a:t>
            </a:fld>
            <a:endParaRPr lang="en-US" dirty="0"/>
          </a:p>
        </p:txBody>
      </p:sp>
      <p:sp>
        <p:nvSpPr>
          <p:cNvPr id="4" name="Rectangle 1">
            <a:extLst>
              <a:ext uri="{FF2B5EF4-FFF2-40B4-BE49-F238E27FC236}">
                <a16:creationId xmlns:a16="http://schemas.microsoft.com/office/drawing/2014/main" id="{2287D119-F8F1-A3FB-5873-DA42F2937C35}"/>
              </a:ext>
            </a:extLst>
          </p:cNvPr>
          <p:cNvSpPr>
            <a:spLocks noGrp="1" noChangeArrowheads="1"/>
          </p:cNvSpPr>
          <p:nvPr>
            <p:ph type="body" sz="quarter" idx="13"/>
          </p:nvPr>
        </p:nvSpPr>
        <p:spPr bwMode="auto">
          <a:xfrm>
            <a:off x="528775" y="1319998"/>
            <a:ext cx="8910735"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Sitka Banner Semibold" pitchFamily="2" charset="0"/>
              </a:rPr>
              <a:t>LegalEase</a:t>
            </a:r>
            <a:r>
              <a:rPr kumimoji="0" lang="en-US" altLang="en-US" sz="2400" b="0" i="0" u="none" strike="noStrike" cap="none" normalizeH="0" baseline="0" dirty="0">
                <a:ln>
                  <a:noFill/>
                </a:ln>
                <a:solidFill>
                  <a:schemeClr val="tx1"/>
                </a:solidFill>
                <a:effectLst/>
                <a:latin typeface="Sitka Banner Semibold" pitchFamily="2" charset="0"/>
              </a:rPr>
              <a:t> has the potential to evolve into a more advanced legal assistance system with several key enhancements:</a:t>
            </a: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Sitka Banner Semibold" pitchFamily="2" charset="0"/>
              </a:rPr>
              <a:t>Integration with Legal Databases </a:t>
            </a:r>
            <a:r>
              <a:rPr kumimoji="0" lang="en-US" altLang="en-US" sz="2400" b="0" i="0" u="none" strike="noStrike" cap="none" normalizeH="0" baseline="0" dirty="0">
                <a:ln>
                  <a:noFill/>
                </a:ln>
                <a:solidFill>
                  <a:schemeClr val="tx1"/>
                </a:solidFill>
                <a:effectLst/>
                <a:latin typeface="Sitka Banner Semibold" pitchFamily="2" charset="0"/>
              </a:rPr>
              <a:t>– Connecting with government and private legal databases to provide real-time access to case laws and legal documents.</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Sitka Banner Semibold" pitchFamily="2" charset="0"/>
              </a:rPr>
              <a:t>Multi-Language Expansion</a:t>
            </a:r>
            <a:r>
              <a:rPr kumimoji="0" lang="en-US" altLang="en-US" sz="2400" b="0" i="0" u="none" strike="noStrike" cap="none" normalizeH="0" baseline="0" dirty="0">
                <a:ln>
                  <a:noFill/>
                </a:ln>
                <a:solidFill>
                  <a:schemeClr val="tx1"/>
                </a:solidFill>
                <a:effectLst/>
                <a:latin typeface="Sitka Banner Semibold" pitchFamily="2" charset="0"/>
              </a:rPr>
              <a:t> – Extending support to more Indian and international languages for wider accessibility.</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tx1"/>
                </a:solidFill>
                <a:effectLst/>
                <a:latin typeface="Sitka Banner Semibold" pitchFamily="2" charset="0"/>
              </a:rPr>
              <a:t>Enhanced AI Capabilities</a:t>
            </a:r>
            <a:r>
              <a:rPr kumimoji="0" lang="en-US" altLang="en-US" sz="2400" b="0" i="0" u="none" strike="noStrike" cap="none" normalizeH="0" baseline="0" dirty="0">
                <a:ln>
                  <a:noFill/>
                </a:ln>
                <a:solidFill>
                  <a:schemeClr val="tx1"/>
                </a:solidFill>
                <a:effectLst/>
                <a:latin typeface="Sitka Banner Semibold" pitchFamily="2" charset="0"/>
              </a:rPr>
              <a:t> – AI-powered legal assistance, including document analysis, case predictions, and chatbot-based query resolution.</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tx1"/>
                </a:solidFill>
                <a:effectLst/>
                <a:latin typeface="Sitka Banner Semibold" pitchFamily="2" charset="0"/>
              </a:rPr>
              <a:t>Blockchain for Secure Storage</a:t>
            </a:r>
            <a:r>
              <a:rPr kumimoji="0" lang="en-US" altLang="en-US" sz="2400" b="0" i="0" u="none" strike="noStrike" cap="none" normalizeH="0" baseline="0" dirty="0">
                <a:ln>
                  <a:noFill/>
                </a:ln>
                <a:solidFill>
                  <a:schemeClr val="tx1"/>
                </a:solidFill>
                <a:effectLst/>
                <a:latin typeface="Sitka Banner Semibold" pitchFamily="2" charset="0"/>
              </a:rPr>
              <a:t> – Using blockchain to store legal documents securely and enable smart contract-based automation of agreements.</a:t>
            </a:r>
          </a:p>
        </p:txBody>
      </p:sp>
    </p:spTree>
    <p:extLst>
      <p:ext uri="{BB962C8B-B14F-4D97-AF65-F5344CB8AC3E}">
        <p14:creationId xmlns:p14="http://schemas.microsoft.com/office/powerpoint/2010/main" val="1801277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31885" y="287884"/>
            <a:ext cx="10668000" cy="1325563"/>
          </a:xfrm>
        </p:spPr>
        <p:txBody>
          <a:bodyPr/>
          <a:lstStyle/>
          <a:p>
            <a:r>
              <a:rPr lang="en-US" dirty="0">
                <a:solidFill>
                  <a:schemeClr val="accent5">
                    <a:lumMod val="50000"/>
                  </a:schemeClr>
                </a:solidFill>
              </a:rPr>
              <a:t>10)FUTURE SCOPE​</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44</a:t>
            </a:fld>
            <a:endParaRPr lang="en-US" dirty="0"/>
          </a:p>
        </p:txBody>
      </p:sp>
      <p:sp>
        <p:nvSpPr>
          <p:cNvPr id="4" name="Rectangle 1">
            <a:extLst>
              <a:ext uri="{FF2B5EF4-FFF2-40B4-BE49-F238E27FC236}">
                <a16:creationId xmlns:a16="http://schemas.microsoft.com/office/drawing/2014/main" id="{2287D119-F8F1-A3FB-5873-DA42F2937C35}"/>
              </a:ext>
            </a:extLst>
          </p:cNvPr>
          <p:cNvSpPr>
            <a:spLocks noGrp="1" noChangeArrowheads="1"/>
          </p:cNvSpPr>
          <p:nvPr>
            <p:ph type="body" sz="quarter" idx="13"/>
          </p:nvPr>
        </p:nvSpPr>
        <p:spPr bwMode="auto">
          <a:xfrm>
            <a:off x="528775" y="1504664"/>
            <a:ext cx="8910735"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1"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1" i="0" u="none" strike="noStrike" cap="none" normalizeH="0" baseline="0" dirty="0">
                <a:ln>
                  <a:noFill/>
                </a:ln>
                <a:solidFill>
                  <a:schemeClr val="tx1"/>
                </a:solidFill>
                <a:effectLst/>
                <a:latin typeface="Sitka Banner Semibold" pitchFamily="2" charset="0"/>
              </a:rPr>
              <a:t>Advanced Voice and AI Search</a:t>
            </a:r>
            <a:r>
              <a:rPr kumimoji="0" lang="en-US" altLang="en-US" sz="2400" b="0" i="0" u="none" strike="noStrike" cap="none" normalizeH="0" baseline="0" dirty="0">
                <a:ln>
                  <a:noFill/>
                </a:ln>
                <a:solidFill>
                  <a:schemeClr val="tx1"/>
                </a:solidFill>
                <a:effectLst/>
                <a:latin typeface="Sitka Banner Semibold" pitchFamily="2" charset="0"/>
              </a:rPr>
              <a:t> – Improving voice search accuracy and integrating text-to-speech and speech-to-text for better user accessibility.</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altLang="en-US" sz="2400" b="1" i="0" u="none" strike="noStrike" cap="none" normalizeH="0" baseline="0" dirty="0">
                <a:ln>
                  <a:noFill/>
                </a:ln>
                <a:solidFill>
                  <a:schemeClr val="tx1"/>
                </a:solidFill>
                <a:effectLst/>
                <a:latin typeface="Sitka Banner Semibold" pitchFamily="2" charset="0"/>
              </a:rPr>
              <a:t>Mobile Application</a:t>
            </a:r>
            <a:r>
              <a:rPr kumimoji="0" lang="en-US" altLang="en-US" sz="2400" b="0" i="0" u="none" strike="noStrike" cap="none" normalizeH="0" baseline="0" dirty="0">
                <a:ln>
                  <a:noFill/>
                </a:ln>
                <a:solidFill>
                  <a:schemeClr val="tx1"/>
                </a:solidFill>
                <a:effectLst/>
                <a:latin typeface="Sitka Banner Semibold" pitchFamily="2" charset="0"/>
              </a:rPr>
              <a:t> – Developing a mobile app for convenient access to legal research and AI-driven assistance.</a:t>
            </a:r>
          </a:p>
          <a:p>
            <a:pPr marL="0" marR="0" lvl="0" indent="0" algn="just" defTabSz="914400" rtl="0" eaLnBrk="0" fontAlgn="base" latinLnBrk="0" hangingPunct="0">
              <a:lnSpc>
                <a:spcPct val="100000"/>
              </a:lnSpc>
              <a:spcBef>
                <a:spcPct val="0"/>
              </a:spcBef>
              <a:spcAft>
                <a:spcPct val="0"/>
              </a:spcAft>
              <a:buClrTx/>
              <a:buSzTx/>
              <a:buFontTx/>
              <a:buAutoNum type="arabicPeriod" startAt="7"/>
              <a:tabLst/>
            </a:pPr>
            <a:r>
              <a:rPr kumimoji="0" lang="en-US" altLang="en-US" sz="2400" b="1" i="0" u="none" strike="noStrike" cap="none" normalizeH="0" baseline="0" dirty="0">
                <a:ln>
                  <a:noFill/>
                </a:ln>
                <a:solidFill>
                  <a:schemeClr val="tx1"/>
                </a:solidFill>
                <a:effectLst/>
                <a:latin typeface="Sitka Banner Semibold" pitchFamily="2" charset="0"/>
              </a:rPr>
              <a:t>Court Case Summarization</a:t>
            </a:r>
            <a:r>
              <a:rPr kumimoji="0" lang="en-US" altLang="en-US" sz="2400" b="0" i="0" u="none" strike="noStrike" cap="none" normalizeH="0" baseline="0" dirty="0">
                <a:ln>
                  <a:noFill/>
                </a:ln>
                <a:solidFill>
                  <a:schemeClr val="tx1"/>
                </a:solidFill>
                <a:effectLst/>
                <a:latin typeface="Sitka Banner Semibold" pitchFamily="2" charset="0"/>
              </a:rPr>
              <a:t> – AI-driven case summarization to extract key legal arguments and judgments efficiently.</a:t>
            </a:r>
          </a:p>
          <a:p>
            <a:pPr marL="0" marR="0" lvl="0" indent="0" algn="just" defTabSz="914400" rtl="0" eaLnBrk="0" fontAlgn="base" latinLnBrk="0" hangingPunct="0">
              <a:lnSpc>
                <a:spcPct val="100000"/>
              </a:lnSpc>
              <a:spcBef>
                <a:spcPct val="0"/>
              </a:spcBef>
              <a:spcAft>
                <a:spcPct val="0"/>
              </a:spcAft>
              <a:buClrTx/>
              <a:buSzTx/>
              <a:buFontTx/>
              <a:buAutoNum type="arabicPeriod" startAt="8"/>
              <a:tabLst/>
            </a:pPr>
            <a:r>
              <a:rPr kumimoji="0" lang="en-US" altLang="en-US" sz="2400" b="1" i="0" u="none" strike="noStrike" cap="none" normalizeH="0" baseline="0" dirty="0">
                <a:ln>
                  <a:noFill/>
                </a:ln>
                <a:solidFill>
                  <a:schemeClr val="tx1"/>
                </a:solidFill>
                <a:effectLst/>
                <a:latin typeface="Sitka Banner Semibold" pitchFamily="2" charset="0"/>
              </a:rPr>
              <a:t>Collaboration Tools</a:t>
            </a:r>
            <a:r>
              <a:rPr kumimoji="0" lang="en-US" altLang="en-US" sz="2400" b="0" i="0" u="none" strike="noStrike" cap="none" normalizeH="0" baseline="0" dirty="0">
                <a:ln>
                  <a:noFill/>
                </a:ln>
                <a:solidFill>
                  <a:schemeClr val="tx1"/>
                </a:solidFill>
                <a:effectLst/>
                <a:latin typeface="Sitka Banner Semibold" pitchFamily="2" charset="0"/>
              </a:rPr>
              <a:t> – A cloud-based platform for legal professionals to collaborate, share documents, and discuss cases securely.</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Sitka Banner Semibold" pitchFamily="2" charset="0"/>
              </a:rPr>
              <a:t>With these advancements, </a:t>
            </a:r>
            <a:r>
              <a:rPr kumimoji="0" lang="en-US" altLang="en-US" sz="2400" b="0" i="0" u="none" strike="noStrike" cap="none" normalizeH="0" baseline="0" dirty="0" err="1">
                <a:ln>
                  <a:noFill/>
                </a:ln>
                <a:solidFill>
                  <a:schemeClr val="tx1"/>
                </a:solidFill>
                <a:effectLst/>
                <a:latin typeface="Sitka Banner Semibold" pitchFamily="2" charset="0"/>
              </a:rPr>
              <a:t>LegalEase</a:t>
            </a:r>
            <a:r>
              <a:rPr kumimoji="0" lang="en-US" altLang="en-US" sz="2400" b="0" i="0" u="none" strike="noStrike" cap="none" normalizeH="0" baseline="0" dirty="0">
                <a:ln>
                  <a:noFill/>
                </a:ln>
                <a:solidFill>
                  <a:schemeClr val="tx1"/>
                </a:solidFill>
                <a:effectLst/>
                <a:latin typeface="Sitka Banner Semibold" pitchFamily="2" charset="0"/>
              </a:rPr>
              <a:t> can become a comprehensive AI-driven legal research and assistance tool, improving efficiency and accessibility in the legal field.</a:t>
            </a:r>
          </a:p>
        </p:txBody>
      </p:sp>
    </p:spTree>
    <p:extLst>
      <p:ext uri="{BB962C8B-B14F-4D97-AF65-F5344CB8AC3E}">
        <p14:creationId xmlns:p14="http://schemas.microsoft.com/office/powerpoint/2010/main" val="1959815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603379" y="298955"/>
            <a:ext cx="10668000" cy="1325563"/>
          </a:xfrm>
        </p:spPr>
        <p:txBody>
          <a:bodyPr/>
          <a:lstStyle/>
          <a:p>
            <a:r>
              <a:rPr lang="en-US" dirty="0">
                <a:solidFill>
                  <a:schemeClr val="accent5">
                    <a:lumMod val="50000"/>
                  </a:schemeClr>
                </a:solidFill>
              </a:rPr>
              <a:t>11)CONCLUSION​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603379" y="1240972"/>
            <a:ext cx="7085045"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TASK ALLOCATION</a:t>
            </a:r>
            <a:endPar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45</a:t>
            </a:fld>
            <a:endParaRPr lang="en-US" dirty="0"/>
          </a:p>
        </p:txBody>
      </p:sp>
      <p:graphicFrame>
        <p:nvGraphicFramePr>
          <p:cNvPr id="4" name="Table 3">
            <a:extLst>
              <a:ext uri="{FF2B5EF4-FFF2-40B4-BE49-F238E27FC236}">
                <a16:creationId xmlns:a16="http://schemas.microsoft.com/office/drawing/2014/main" id="{83A4F723-7080-0703-6F38-7092E7AAD0DC}"/>
              </a:ext>
            </a:extLst>
          </p:cNvPr>
          <p:cNvGraphicFramePr>
            <a:graphicFrameLocks noGrp="1"/>
          </p:cNvGraphicFramePr>
          <p:nvPr>
            <p:extLst>
              <p:ext uri="{D42A27DB-BD31-4B8C-83A1-F6EECF244321}">
                <p14:modId xmlns:p14="http://schemas.microsoft.com/office/powerpoint/2010/main" val="787394046"/>
              </p:ext>
            </p:extLst>
          </p:nvPr>
        </p:nvGraphicFramePr>
        <p:xfrm>
          <a:off x="989045" y="2027691"/>
          <a:ext cx="8107265" cy="3427770"/>
        </p:xfrm>
        <a:graphic>
          <a:graphicData uri="http://schemas.openxmlformats.org/drawingml/2006/table">
            <a:tbl>
              <a:tblPr firstRow="1" bandRow="1">
                <a:tableStyleId>{5940675A-B579-460E-94D1-54222C63F5DA}</a:tableStyleId>
              </a:tblPr>
              <a:tblGrid>
                <a:gridCol w="4236098">
                  <a:extLst>
                    <a:ext uri="{9D8B030D-6E8A-4147-A177-3AD203B41FA5}">
                      <a16:colId xmlns:a16="http://schemas.microsoft.com/office/drawing/2014/main" val="1634437593"/>
                    </a:ext>
                  </a:extLst>
                </a:gridCol>
                <a:gridCol w="3871167">
                  <a:extLst>
                    <a:ext uri="{9D8B030D-6E8A-4147-A177-3AD203B41FA5}">
                      <a16:colId xmlns:a16="http://schemas.microsoft.com/office/drawing/2014/main" val="3893990038"/>
                    </a:ext>
                  </a:extLst>
                </a:gridCol>
              </a:tblGrid>
              <a:tr h="718458">
                <a:tc>
                  <a:txBody>
                    <a:bodyPr/>
                    <a:lstStyle/>
                    <a:p>
                      <a:pPr algn="ct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MODULE NAME</a:t>
                      </a:r>
                    </a:p>
                  </a:txBody>
                  <a:tcPr/>
                </a:tc>
                <a:tc>
                  <a:txBody>
                    <a:bodyPr/>
                    <a:lstStyle/>
                    <a:p>
                      <a:pPr algn="ctr"/>
                      <a:r>
                        <a:rPr lang="en-I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ASSIGNED TO</a:t>
                      </a:r>
                    </a:p>
                  </a:txBody>
                  <a:tcPr/>
                </a:tc>
                <a:extLst>
                  <a:ext uri="{0D108BD9-81ED-4DB2-BD59-A6C34878D82A}">
                    <a16:rowId xmlns:a16="http://schemas.microsoft.com/office/drawing/2014/main" val="3291870712"/>
                  </a:ext>
                </a:extLst>
              </a:tr>
              <a:tr h="677328">
                <a:tc>
                  <a:txBody>
                    <a:bodyPr/>
                    <a:lstStyle/>
                    <a:p>
                      <a:pPr algn="l">
                        <a:lnSpc>
                          <a:spcPct val="100000"/>
                        </a:lnSpc>
                      </a:pPr>
                      <a:r>
                        <a:rPr lang="en-IN" dirty="0">
                          <a:latin typeface="Times New Roman" panose="02020603050405020304" pitchFamily="18" charset="0"/>
                          <a:cs typeface="Times New Roman" panose="02020603050405020304" pitchFamily="18" charset="0"/>
                        </a:rPr>
                        <a:t>Backend, Design Planning, Content Creation</a:t>
                      </a:r>
                    </a:p>
                  </a:txBody>
                  <a:tcPr/>
                </a:tc>
                <a:tc>
                  <a:txBody>
                    <a:bodyPr/>
                    <a:lstStyle/>
                    <a:p>
                      <a:r>
                        <a:rPr lang="en-IN" dirty="0" err="1">
                          <a:latin typeface="Times New Roman" panose="02020603050405020304" pitchFamily="18" charset="0"/>
                          <a:cs typeface="Times New Roman" panose="02020603050405020304" pitchFamily="18" charset="0"/>
                        </a:rPr>
                        <a:t>Meya</a:t>
                      </a:r>
                      <a:r>
                        <a:rPr lang="en-IN" dirty="0">
                          <a:latin typeface="Times New Roman" panose="02020603050405020304" pitchFamily="18" charset="0"/>
                          <a:cs typeface="Times New Roman" panose="02020603050405020304" pitchFamily="18" charset="0"/>
                        </a:rPr>
                        <a:t> Maria Tony</a:t>
                      </a:r>
                    </a:p>
                  </a:txBody>
                  <a:tcPr/>
                </a:tc>
                <a:extLst>
                  <a:ext uri="{0D108BD9-81ED-4DB2-BD59-A6C34878D82A}">
                    <a16:rowId xmlns:a16="http://schemas.microsoft.com/office/drawing/2014/main" val="2781876000"/>
                  </a:ext>
                </a:extLst>
              </a:tr>
              <a:tr h="677328">
                <a:tc>
                  <a:txBody>
                    <a:bodyPr/>
                    <a:lstStyle/>
                    <a:p>
                      <a:pPr algn="l"/>
                      <a:r>
                        <a:rPr lang="en-IN" dirty="0">
                          <a:latin typeface="Times New Roman" panose="02020603050405020304" pitchFamily="18" charset="0"/>
                          <a:cs typeface="Times New Roman" panose="02020603050405020304" pitchFamily="18" charset="0"/>
                        </a:rPr>
                        <a:t>Dataset Handling, Design Planning, Main </a:t>
                      </a:r>
                      <a:r>
                        <a:rPr lang="en-IN" dirty="0" err="1">
                          <a:latin typeface="Times New Roman" panose="02020603050405020304" pitchFamily="18" charset="0"/>
                          <a:cs typeface="Times New Roman" panose="02020603050405020304" pitchFamily="18" charset="0"/>
                        </a:rPr>
                        <a:t>Presentor</a:t>
                      </a:r>
                      <a:endParaRPr lang="en-IN" dirty="0">
                        <a:latin typeface="Times New Roman" panose="02020603050405020304" pitchFamily="18" charset="0"/>
                        <a:cs typeface="Times New Roman" panose="02020603050405020304" pitchFamily="18" charset="0"/>
                      </a:endParaRPr>
                    </a:p>
                  </a:txBody>
                  <a:tcPr/>
                </a:tc>
                <a:tc>
                  <a:txBody>
                    <a:bodyPr/>
                    <a:lstStyle/>
                    <a:p>
                      <a:r>
                        <a:rPr lang="en-IN" dirty="0">
                          <a:latin typeface="Times New Roman" panose="02020603050405020304" pitchFamily="18" charset="0"/>
                          <a:cs typeface="Times New Roman" panose="02020603050405020304" pitchFamily="18" charset="0"/>
                        </a:rPr>
                        <a:t>Gopika </a:t>
                      </a:r>
                      <a:r>
                        <a:rPr lang="en-IN" dirty="0" err="1">
                          <a:latin typeface="Times New Roman" panose="02020603050405020304" pitchFamily="18" charset="0"/>
                          <a:cs typeface="Times New Roman" panose="02020603050405020304" pitchFamily="18" charset="0"/>
                        </a:rPr>
                        <a:t>Shaju</a:t>
                      </a:r>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733868471"/>
                  </a:ext>
                </a:extLst>
              </a:tr>
              <a:tr h="677328">
                <a:tc>
                  <a:txBody>
                    <a:bodyPr/>
                    <a:lstStyle/>
                    <a:p>
                      <a:pPr algn="l"/>
                      <a:r>
                        <a:rPr lang="en-IN" dirty="0">
                          <a:latin typeface="Times New Roman" panose="02020603050405020304" pitchFamily="18" charset="0"/>
                          <a:cs typeface="Times New Roman" panose="02020603050405020304" pitchFamily="18" charset="0"/>
                        </a:rPr>
                        <a:t>Backend Planning, Documentation Verification , Design Planning</a:t>
                      </a:r>
                    </a:p>
                  </a:txBody>
                  <a:tcPr/>
                </a:tc>
                <a:tc>
                  <a:txBody>
                    <a:bodyPr/>
                    <a:lstStyle/>
                    <a:p>
                      <a:r>
                        <a:rPr lang="en-IN" dirty="0" err="1">
                          <a:latin typeface="Times New Roman" panose="02020603050405020304" pitchFamily="18" charset="0"/>
                          <a:cs typeface="Times New Roman" panose="02020603050405020304" pitchFamily="18" charset="0"/>
                        </a:rPr>
                        <a:t>Sreeya</a:t>
                      </a:r>
                      <a:r>
                        <a:rPr lang="en-IN" dirty="0">
                          <a:latin typeface="Times New Roman" panose="02020603050405020304" pitchFamily="18" charset="0"/>
                          <a:cs typeface="Times New Roman" panose="02020603050405020304" pitchFamily="18" charset="0"/>
                        </a:rPr>
                        <a:t> Menon P T</a:t>
                      </a:r>
                    </a:p>
                  </a:txBody>
                  <a:tcPr/>
                </a:tc>
                <a:extLst>
                  <a:ext uri="{0D108BD9-81ED-4DB2-BD59-A6C34878D82A}">
                    <a16:rowId xmlns:a16="http://schemas.microsoft.com/office/drawing/2014/main" val="4072783955"/>
                  </a:ext>
                </a:extLst>
              </a:tr>
              <a:tr h="677328">
                <a:tc>
                  <a:txBody>
                    <a:bodyPr/>
                    <a:lstStyle/>
                    <a:p>
                      <a:pPr algn="l"/>
                      <a:r>
                        <a:rPr lang="en-IN" dirty="0">
                          <a:latin typeface="Times New Roman" panose="02020603050405020304" pitchFamily="18" charset="0"/>
                          <a:cs typeface="Times New Roman" panose="02020603050405020304" pitchFamily="18" charset="0"/>
                        </a:rPr>
                        <a:t>Frontend, Design Planning, Documentation</a:t>
                      </a:r>
                    </a:p>
                  </a:txBody>
                  <a:tcPr/>
                </a:tc>
                <a:tc>
                  <a:txBody>
                    <a:bodyPr/>
                    <a:lstStyle/>
                    <a:p>
                      <a:r>
                        <a:rPr lang="en-IN" dirty="0">
                          <a:latin typeface="Times New Roman" panose="02020603050405020304" pitchFamily="18" charset="0"/>
                          <a:cs typeface="Times New Roman" panose="02020603050405020304" pitchFamily="18" charset="0"/>
                        </a:rPr>
                        <a:t>Sruthy Ravi</a:t>
                      </a:r>
                    </a:p>
                  </a:txBody>
                  <a:tcPr/>
                </a:tc>
                <a:extLst>
                  <a:ext uri="{0D108BD9-81ED-4DB2-BD59-A6C34878D82A}">
                    <a16:rowId xmlns:a16="http://schemas.microsoft.com/office/drawing/2014/main" val="2826529271"/>
                  </a:ext>
                </a:extLst>
              </a:tr>
            </a:tbl>
          </a:graphicData>
        </a:graphic>
      </p:graphicFrame>
    </p:spTree>
    <p:extLst>
      <p:ext uri="{BB962C8B-B14F-4D97-AF65-F5344CB8AC3E}">
        <p14:creationId xmlns:p14="http://schemas.microsoft.com/office/powerpoint/2010/main" val="21398177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28775" y="136523"/>
            <a:ext cx="10668000" cy="1325563"/>
          </a:xfrm>
        </p:spPr>
        <p:txBody>
          <a:bodyPr/>
          <a:lstStyle/>
          <a:p>
            <a:r>
              <a:rPr lang="en-US" dirty="0">
                <a:solidFill>
                  <a:schemeClr val="accent5">
                    <a:lumMod val="50000"/>
                  </a:schemeClr>
                </a:solidFill>
              </a:rPr>
              <a:t>11)CONCLUSION​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668694" y="998376"/>
            <a:ext cx="7085045"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SCREENSHOTS</a:t>
            </a:r>
          </a:p>
          <a:p>
            <a:pPr marL="0" indent="0" algn="just">
              <a:buNone/>
            </a:pPr>
            <a:endPar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46</a:t>
            </a:fld>
            <a:endParaRPr lang="en-US" dirty="0"/>
          </a:p>
        </p:txBody>
      </p:sp>
      <p:pic>
        <p:nvPicPr>
          <p:cNvPr id="10" name="Picture 9">
            <a:extLst>
              <a:ext uri="{FF2B5EF4-FFF2-40B4-BE49-F238E27FC236}">
                <a16:creationId xmlns:a16="http://schemas.microsoft.com/office/drawing/2014/main" id="{3CD0FDBE-D60B-E0BE-5114-BE99F7CB102B}"/>
              </a:ext>
            </a:extLst>
          </p:cNvPr>
          <p:cNvPicPr>
            <a:picLocks noChangeAspect="1"/>
          </p:cNvPicPr>
          <p:nvPr/>
        </p:nvPicPr>
        <p:blipFill>
          <a:blip r:embed="rId3"/>
          <a:srcRect l="278" t="10396" r="2673" b="7238"/>
          <a:stretch/>
        </p:blipFill>
        <p:spPr>
          <a:xfrm>
            <a:off x="111967" y="4068147"/>
            <a:ext cx="5607698" cy="2653328"/>
          </a:xfrm>
          <a:prstGeom prst="rect">
            <a:avLst/>
          </a:prstGeom>
        </p:spPr>
      </p:pic>
      <p:pic>
        <p:nvPicPr>
          <p:cNvPr id="11" name="Picture 10">
            <a:extLst>
              <a:ext uri="{FF2B5EF4-FFF2-40B4-BE49-F238E27FC236}">
                <a16:creationId xmlns:a16="http://schemas.microsoft.com/office/drawing/2014/main" id="{121936D9-EA9B-B2F2-7F1E-AD3217192958}"/>
              </a:ext>
            </a:extLst>
          </p:cNvPr>
          <p:cNvPicPr>
            <a:picLocks noChangeAspect="1"/>
          </p:cNvPicPr>
          <p:nvPr/>
        </p:nvPicPr>
        <p:blipFill>
          <a:blip r:embed="rId4"/>
          <a:srcRect l="1694" t="9837" r="1468" b="6635"/>
          <a:stretch/>
        </p:blipFill>
        <p:spPr>
          <a:xfrm>
            <a:off x="6008915" y="4068147"/>
            <a:ext cx="5514392" cy="2653328"/>
          </a:xfrm>
          <a:prstGeom prst="rect">
            <a:avLst/>
          </a:prstGeom>
        </p:spPr>
      </p:pic>
      <p:pic>
        <p:nvPicPr>
          <p:cNvPr id="4" name="Picture 3">
            <a:extLst>
              <a:ext uri="{FF2B5EF4-FFF2-40B4-BE49-F238E27FC236}">
                <a16:creationId xmlns:a16="http://schemas.microsoft.com/office/drawing/2014/main" id="{F760FF33-010A-9B76-6D7B-15FA7BDDE5B3}"/>
              </a:ext>
            </a:extLst>
          </p:cNvPr>
          <p:cNvPicPr>
            <a:picLocks noChangeAspect="1"/>
          </p:cNvPicPr>
          <p:nvPr/>
        </p:nvPicPr>
        <p:blipFill>
          <a:blip r:embed="rId5"/>
          <a:srcRect t="9100" b="9100"/>
          <a:stretch/>
        </p:blipFill>
        <p:spPr>
          <a:xfrm>
            <a:off x="3187999" y="1462086"/>
            <a:ext cx="5349551" cy="2461437"/>
          </a:xfrm>
          <a:prstGeom prst="rect">
            <a:avLst/>
          </a:prstGeom>
        </p:spPr>
      </p:pic>
    </p:spTree>
    <p:extLst>
      <p:ext uri="{BB962C8B-B14F-4D97-AF65-F5344CB8AC3E}">
        <p14:creationId xmlns:p14="http://schemas.microsoft.com/office/powerpoint/2010/main" val="1327422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28775" y="136523"/>
            <a:ext cx="10668000" cy="1325563"/>
          </a:xfrm>
        </p:spPr>
        <p:txBody>
          <a:bodyPr/>
          <a:lstStyle/>
          <a:p>
            <a:r>
              <a:rPr lang="en-US" dirty="0">
                <a:solidFill>
                  <a:schemeClr val="accent5">
                    <a:lumMod val="50000"/>
                  </a:schemeClr>
                </a:solidFill>
              </a:rPr>
              <a:t>11)CONCLUSION​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668694" y="998376"/>
            <a:ext cx="7085045"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SCREENSHOTS</a:t>
            </a:r>
          </a:p>
          <a:p>
            <a:pPr marL="0" indent="0" algn="just">
              <a:buNone/>
            </a:pPr>
            <a:endPar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47</a:t>
            </a:fld>
            <a:endParaRPr lang="en-US" dirty="0"/>
          </a:p>
        </p:txBody>
      </p:sp>
      <p:pic>
        <p:nvPicPr>
          <p:cNvPr id="10" name="Picture 9">
            <a:extLst>
              <a:ext uri="{FF2B5EF4-FFF2-40B4-BE49-F238E27FC236}">
                <a16:creationId xmlns:a16="http://schemas.microsoft.com/office/drawing/2014/main" id="{3CD0FDBE-D60B-E0BE-5114-BE99F7CB102B}"/>
              </a:ext>
            </a:extLst>
          </p:cNvPr>
          <p:cNvPicPr>
            <a:picLocks noChangeAspect="1"/>
          </p:cNvPicPr>
          <p:nvPr/>
        </p:nvPicPr>
        <p:blipFill>
          <a:blip r:embed="rId3"/>
          <a:srcRect l="4247" t="5320" r="4247" b="5851"/>
          <a:stretch/>
        </p:blipFill>
        <p:spPr>
          <a:xfrm>
            <a:off x="155510" y="2258008"/>
            <a:ext cx="5707265" cy="3116425"/>
          </a:xfrm>
          <a:prstGeom prst="rect">
            <a:avLst/>
          </a:prstGeom>
        </p:spPr>
      </p:pic>
      <p:pic>
        <p:nvPicPr>
          <p:cNvPr id="11" name="Picture 10">
            <a:extLst>
              <a:ext uri="{FF2B5EF4-FFF2-40B4-BE49-F238E27FC236}">
                <a16:creationId xmlns:a16="http://schemas.microsoft.com/office/drawing/2014/main" id="{121936D9-EA9B-B2F2-7F1E-AD3217192958}"/>
              </a:ext>
            </a:extLst>
          </p:cNvPr>
          <p:cNvPicPr>
            <a:picLocks noChangeAspect="1"/>
          </p:cNvPicPr>
          <p:nvPr/>
        </p:nvPicPr>
        <p:blipFill>
          <a:blip r:embed="rId4"/>
          <a:srcRect l="2377" t="4527" r="2377" b="6450"/>
          <a:stretch/>
        </p:blipFill>
        <p:spPr>
          <a:xfrm>
            <a:off x="6096001" y="2258008"/>
            <a:ext cx="5940490" cy="3116425"/>
          </a:xfrm>
          <a:prstGeom prst="rect">
            <a:avLst/>
          </a:prstGeom>
        </p:spPr>
      </p:pic>
    </p:spTree>
    <p:extLst>
      <p:ext uri="{BB962C8B-B14F-4D97-AF65-F5344CB8AC3E}">
        <p14:creationId xmlns:p14="http://schemas.microsoft.com/office/powerpoint/2010/main" val="4122095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28775" y="136523"/>
            <a:ext cx="10668000" cy="1325563"/>
          </a:xfrm>
        </p:spPr>
        <p:txBody>
          <a:bodyPr/>
          <a:lstStyle/>
          <a:p>
            <a:r>
              <a:rPr lang="en-US" dirty="0">
                <a:solidFill>
                  <a:schemeClr val="accent5">
                    <a:lumMod val="50000"/>
                  </a:schemeClr>
                </a:solidFill>
              </a:rPr>
              <a:t>11)CONCLUSION​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668694" y="998376"/>
            <a:ext cx="7085045"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SCREENSHOTS</a:t>
            </a:r>
          </a:p>
          <a:p>
            <a:pPr marL="0" indent="0" algn="just">
              <a:buNone/>
            </a:pPr>
            <a:endPar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48</a:t>
            </a:fld>
            <a:endParaRPr lang="en-US" dirty="0"/>
          </a:p>
        </p:txBody>
      </p:sp>
      <p:pic>
        <p:nvPicPr>
          <p:cNvPr id="10" name="Picture 9">
            <a:extLst>
              <a:ext uri="{FF2B5EF4-FFF2-40B4-BE49-F238E27FC236}">
                <a16:creationId xmlns:a16="http://schemas.microsoft.com/office/drawing/2014/main" id="{3CD0FDBE-D60B-E0BE-5114-BE99F7CB102B}"/>
              </a:ext>
            </a:extLst>
          </p:cNvPr>
          <p:cNvPicPr>
            <a:picLocks noChangeAspect="1"/>
          </p:cNvPicPr>
          <p:nvPr/>
        </p:nvPicPr>
        <p:blipFill>
          <a:blip r:embed="rId3"/>
          <a:srcRect t="3517" b="6221"/>
          <a:stretch/>
        </p:blipFill>
        <p:spPr>
          <a:xfrm>
            <a:off x="155510" y="2323939"/>
            <a:ext cx="5707265" cy="3302420"/>
          </a:xfrm>
          <a:prstGeom prst="rect">
            <a:avLst/>
          </a:prstGeom>
        </p:spPr>
      </p:pic>
      <p:pic>
        <p:nvPicPr>
          <p:cNvPr id="11" name="Picture 10">
            <a:extLst>
              <a:ext uri="{FF2B5EF4-FFF2-40B4-BE49-F238E27FC236}">
                <a16:creationId xmlns:a16="http://schemas.microsoft.com/office/drawing/2014/main" id="{121936D9-EA9B-B2F2-7F1E-AD3217192958}"/>
              </a:ext>
            </a:extLst>
          </p:cNvPr>
          <p:cNvPicPr>
            <a:picLocks noChangeAspect="1"/>
          </p:cNvPicPr>
          <p:nvPr/>
        </p:nvPicPr>
        <p:blipFill>
          <a:blip r:embed="rId4"/>
          <a:srcRect l="4713" t="9748" b="6215"/>
          <a:stretch/>
        </p:blipFill>
        <p:spPr>
          <a:xfrm>
            <a:off x="6002694" y="2323939"/>
            <a:ext cx="6033797" cy="3302419"/>
          </a:xfrm>
          <a:prstGeom prst="rect">
            <a:avLst/>
          </a:prstGeom>
        </p:spPr>
      </p:pic>
    </p:spTree>
    <p:extLst>
      <p:ext uri="{BB962C8B-B14F-4D97-AF65-F5344CB8AC3E}">
        <p14:creationId xmlns:p14="http://schemas.microsoft.com/office/powerpoint/2010/main" val="10850471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a:xfrm>
            <a:off x="528775" y="136523"/>
            <a:ext cx="10668000" cy="1325563"/>
          </a:xfrm>
        </p:spPr>
        <p:txBody>
          <a:bodyPr/>
          <a:lstStyle/>
          <a:p>
            <a:r>
              <a:rPr lang="en-US" dirty="0">
                <a:solidFill>
                  <a:schemeClr val="accent5">
                    <a:lumMod val="50000"/>
                  </a:schemeClr>
                </a:solidFill>
              </a:rPr>
              <a:t>11)CONCLUSION​</a:t>
            </a:r>
          </a:p>
        </p:txBody>
      </p:sp>
      <p:sp>
        <p:nvSpPr>
          <p:cNvPr id="9" name="Text Placeholder 8">
            <a:extLst>
              <a:ext uri="{FF2B5EF4-FFF2-40B4-BE49-F238E27FC236}">
                <a16:creationId xmlns:a16="http://schemas.microsoft.com/office/drawing/2014/main" id="{4B0C16A3-EB16-77EF-B5C4-B974D5C87343}"/>
              </a:ext>
            </a:extLst>
          </p:cNvPr>
          <p:cNvSpPr>
            <a:spLocks noGrp="1"/>
          </p:cNvSpPr>
          <p:nvPr>
            <p:ph type="body" sz="quarter" idx="13"/>
          </p:nvPr>
        </p:nvSpPr>
        <p:spPr>
          <a:xfrm>
            <a:off x="668694" y="998376"/>
            <a:ext cx="7085045" cy="4223301"/>
          </a:xfrm>
        </p:spPr>
        <p:txBody>
          <a:bodyPr>
            <a:normAutofit/>
          </a:bodyPr>
          <a:lstStyle/>
          <a:p>
            <a:pPr marL="0" indent="0" algn="just">
              <a:buNone/>
            </a:pPr>
            <a:r>
              <a:rPr lang="en-IN" sz="2000" u="sng"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rPr>
              <a:t>SCREENSHOTS</a:t>
            </a:r>
          </a:p>
          <a:p>
            <a:pPr marL="0" indent="0" algn="just">
              <a:buNone/>
            </a:pPr>
            <a:endParaRPr lang="en-IN" sz="2000"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marL="0" indent="0" algn="just">
              <a:buNone/>
            </a:pPr>
            <a:endParaRPr lang="en-IN" sz="2000" dirty="0">
              <a:solidFill>
                <a:schemeClr val="tx1">
                  <a:lumMod val="95000"/>
                  <a:lumOff val="5000"/>
                </a:schemeClr>
              </a:solidFill>
              <a:latin typeface="Sitka Banner Semibold" pitchFamily="2" charset="0"/>
            </a:endParaRP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49</a:t>
            </a:fld>
            <a:endParaRPr lang="en-US" dirty="0"/>
          </a:p>
        </p:txBody>
      </p:sp>
      <p:pic>
        <p:nvPicPr>
          <p:cNvPr id="10" name="Picture 9">
            <a:extLst>
              <a:ext uri="{FF2B5EF4-FFF2-40B4-BE49-F238E27FC236}">
                <a16:creationId xmlns:a16="http://schemas.microsoft.com/office/drawing/2014/main" id="{3CD0FDBE-D60B-E0BE-5114-BE99F7CB102B}"/>
              </a:ext>
            </a:extLst>
          </p:cNvPr>
          <p:cNvPicPr>
            <a:picLocks noChangeAspect="1"/>
          </p:cNvPicPr>
          <p:nvPr/>
        </p:nvPicPr>
        <p:blipFill>
          <a:blip r:embed="rId3"/>
          <a:srcRect l="1136" r="5528"/>
          <a:stretch/>
        </p:blipFill>
        <p:spPr>
          <a:xfrm>
            <a:off x="62202" y="1735494"/>
            <a:ext cx="5862737" cy="4478693"/>
          </a:xfrm>
          <a:prstGeom prst="rect">
            <a:avLst/>
          </a:prstGeom>
        </p:spPr>
      </p:pic>
      <p:pic>
        <p:nvPicPr>
          <p:cNvPr id="11" name="Picture 10">
            <a:extLst>
              <a:ext uri="{FF2B5EF4-FFF2-40B4-BE49-F238E27FC236}">
                <a16:creationId xmlns:a16="http://schemas.microsoft.com/office/drawing/2014/main" id="{121936D9-EA9B-B2F2-7F1E-AD3217192958}"/>
              </a:ext>
            </a:extLst>
          </p:cNvPr>
          <p:cNvPicPr>
            <a:picLocks noChangeAspect="1"/>
          </p:cNvPicPr>
          <p:nvPr/>
        </p:nvPicPr>
        <p:blipFill>
          <a:blip r:embed="rId4"/>
          <a:srcRect r="3446"/>
          <a:stretch/>
        </p:blipFill>
        <p:spPr>
          <a:xfrm>
            <a:off x="6002695" y="1735494"/>
            <a:ext cx="6033796" cy="4478693"/>
          </a:xfrm>
          <a:prstGeom prst="rect">
            <a:avLst/>
          </a:prstGeom>
        </p:spPr>
      </p:pic>
    </p:spTree>
    <p:extLst>
      <p:ext uri="{BB962C8B-B14F-4D97-AF65-F5344CB8AC3E}">
        <p14:creationId xmlns:p14="http://schemas.microsoft.com/office/powerpoint/2010/main" val="2923190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119184" y="135648"/>
            <a:ext cx="9631307" cy="3385542"/>
          </a:xfrm>
          <a:prstGeom prst="rect">
            <a:avLst/>
          </a:prstGeom>
          <a:noFill/>
        </p:spPr>
        <p:txBody>
          <a:bodyPr wrap="square" rtlCol="0">
            <a:spAutoFit/>
          </a:bodyPr>
          <a:lstStyle/>
          <a:p>
            <a:r>
              <a:rPr lang="en-IN" dirty="0">
                <a:latin typeface="Arial Black" panose="020B0A04020102020204" pitchFamily="34" charset="0"/>
              </a:rPr>
              <a:t>RESEARCH PAPER 1</a:t>
            </a:r>
          </a:p>
          <a:p>
            <a:endParaRPr lang="en-IN" sz="2000" dirty="0"/>
          </a:p>
          <a:p>
            <a:r>
              <a:rPr lang="en-US" sz="1600" b="1" i="1" dirty="0">
                <a:latin typeface="Constantia" panose="02030602050306030303" pitchFamily="18" charset="0"/>
              </a:rPr>
              <a:t>Legal Assistance Redefined: Transforming Legal Access with AI-Powered </a:t>
            </a:r>
            <a:r>
              <a:rPr lang="en-US" sz="1600" b="1" i="1" dirty="0" err="1">
                <a:latin typeface="Constantia" panose="02030602050306030303" pitchFamily="18" charset="0"/>
              </a:rPr>
              <a:t>LegalLink</a:t>
            </a:r>
            <a:r>
              <a:rPr lang="en-IN" sz="1600" b="1" i="1" dirty="0">
                <a:latin typeface="Constantia" panose="02030602050306030303" pitchFamily="18" charset="0"/>
              </a:rPr>
              <a:t> by Susan Jacob  , </a:t>
            </a:r>
            <a:r>
              <a:rPr lang="en-IN" sz="1600" b="1" i="1" dirty="0" err="1">
                <a:latin typeface="Constantia" panose="02030602050306030303" pitchFamily="18" charset="0"/>
              </a:rPr>
              <a:t>Prisly</a:t>
            </a:r>
            <a:r>
              <a:rPr lang="en-IN" sz="1600" b="1" i="1" dirty="0">
                <a:latin typeface="Constantia" panose="02030602050306030303" pitchFamily="18" charset="0"/>
              </a:rPr>
              <a:t> Mary Jacob , Jo </a:t>
            </a:r>
            <a:r>
              <a:rPr lang="en-IN" sz="1600" b="1" i="1" dirty="0" err="1">
                <a:latin typeface="Constantia" panose="02030602050306030303" pitchFamily="18" charset="0"/>
              </a:rPr>
              <a:t>Cheriyan</a:t>
            </a:r>
            <a:r>
              <a:rPr lang="en-IN" sz="1600" b="1" i="1" dirty="0">
                <a:latin typeface="Constantia" panose="02030602050306030303" pitchFamily="18" charset="0"/>
              </a:rPr>
              <a:t> , Safad Ismail</a:t>
            </a:r>
          </a:p>
          <a:p>
            <a:endParaRPr lang="en-IN" b="1" dirty="0">
              <a:latin typeface="Bahnschrift SemiBold Condensed" panose="020B0502040204020203" pitchFamily="34" charset="0"/>
            </a:endParaRPr>
          </a:p>
          <a:p>
            <a:pPr marL="285744" indent="-285744" algn="just">
              <a:buFont typeface="Arial" panose="020B0604020202020204" pitchFamily="34" charset="0"/>
              <a:buChar char="•"/>
            </a:pPr>
            <a:r>
              <a:rPr lang="en-US" dirty="0">
                <a:latin typeface="Sitka Banner Semibold" pitchFamily="2" charset="0"/>
              </a:rPr>
              <a:t>The research paper presents </a:t>
            </a:r>
            <a:r>
              <a:rPr lang="en-US" b="1" i="1" dirty="0" err="1">
                <a:latin typeface="Sitka Banner Semibold" pitchFamily="2" charset="0"/>
              </a:rPr>
              <a:t>LegalLink</a:t>
            </a:r>
            <a:r>
              <a:rPr lang="en-US" dirty="0">
                <a:latin typeface="Sitka Banner Semibold" pitchFamily="2" charset="0"/>
              </a:rPr>
              <a:t>, an AI-driven system designed to </a:t>
            </a:r>
            <a:r>
              <a:rPr lang="en-US" i="1" dirty="0">
                <a:latin typeface="Sitka Banner Semibold" pitchFamily="2" charset="0"/>
              </a:rPr>
              <a:t>improve access to legal information</a:t>
            </a:r>
            <a:r>
              <a:rPr lang="en-US" dirty="0">
                <a:latin typeface="Sitka Banner Semibold" pitchFamily="2" charset="0"/>
              </a:rPr>
              <a:t> </a:t>
            </a:r>
            <a:r>
              <a:rPr lang="en-US" i="1" dirty="0">
                <a:latin typeface="Sitka Banner Semibold" pitchFamily="2" charset="0"/>
              </a:rPr>
              <a:t>and streamline legal processes</a:t>
            </a:r>
            <a:r>
              <a:rPr lang="en-US" dirty="0">
                <a:latin typeface="Sitka Banner Semibold" pitchFamily="2" charset="0"/>
              </a:rPr>
              <a:t> for law professionals. The core objective is to </a:t>
            </a:r>
            <a:r>
              <a:rPr lang="en-US" i="1" dirty="0">
                <a:latin typeface="Sitka Banner Semibold" pitchFamily="2" charset="0"/>
              </a:rPr>
              <a:t>reduce manual legal research time</a:t>
            </a:r>
            <a:r>
              <a:rPr lang="en-US" dirty="0">
                <a:latin typeface="Sitka Banner Semibold" pitchFamily="2" charset="0"/>
              </a:rPr>
              <a:t> and </a:t>
            </a:r>
            <a:r>
              <a:rPr lang="en-US" i="1" dirty="0">
                <a:latin typeface="Sitka Banner Semibold" pitchFamily="2" charset="0"/>
              </a:rPr>
              <a:t>enhance response accuracy</a:t>
            </a:r>
            <a:r>
              <a:rPr lang="en-US" dirty="0">
                <a:latin typeface="Sitka Banner Semibold" pitchFamily="2" charset="0"/>
              </a:rPr>
              <a:t> using advanced technologies such as </a:t>
            </a:r>
            <a:r>
              <a:rPr lang="en-US" i="1" dirty="0">
                <a:latin typeface="Sitka Banner Semibold" pitchFamily="2" charset="0"/>
              </a:rPr>
              <a:t>Natural Language Processing (NLP), Knowledge Graphs(Helps in connecting related legal concepts and delivering contextually appropriate results), Machine Learning (ML), and Retrieval-Augmented Generation (RAG). </a:t>
            </a:r>
            <a:endParaRPr lang="en-US" dirty="0"/>
          </a:p>
          <a:p>
            <a:endParaRPr lang="en-IN" b="1" dirty="0">
              <a:latin typeface="Bahnschrift SemiBold Condensed" panose="020B0502040204020203" pitchFamily="34" charset="0"/>
            </a:endParaRPr>
          </a:p>
        </p:txBody>
      </p:sp>
      <p:pic>
        <p:nvPicPr>
          <p:cNvPr id="5" name="Picture 4">
            <a:extLst>
              <a:ext uri="{FF2B5EF4-FFF2-40B4-BE49-F238E27FC236}">
                <a16:creationId xmlns:a16="http://schemas.microsoft.com/office/drawing/2014/main" id="{3C82A3C9-5CF3-5EF6-4E61-74A5ECD192A6}"/>
              </a:ext>
            </a:extLst>
          </p:cNvPr>
          <p:cNvPicPr>
            <a:picLocks noChangeAspect="1"/>
          </p:cNvPicPr>
          <p:nvPr/>
        </p:nvPicPr>
        <p:blipFill>
          <a:blip r:embed="rId2"/>
          <a:srcRect l="12000" t="29037" r="28917" b="11703"/>
          <a:stretch/>
        </p:blipFill>
        <p:spPr>
          <a:xfrm>
            <a:off x="2580630" y="3032744"/>
            <a:ext cx="5372100" cy="2408651"/>
          </a:xfrm>
          <a:prstGeom prst="rect">
            <a:avLst/>
          </a:prstGeom>
        </p:spPr>
      </p:pic>
      <p:sp>
        <p:nvSpPr>
          <p:cNvPr id="4" name="TextBox 3">
            <a:extLst>
              <a:ext uri="{FF2B5EF4-FFF2-40B4-BE49-F238E27FC236}">
                <a16:creationId xmlns:a16="http://schemas.microsoft.com/office/drawing/2014/main" id="{8CC5A04F-F607-65D8-E02D-3793BD74A867}"/>
              </a:ext>
            </a:extLst>
          </p:cNvPr>
          <p:cNvSpPr txBox="1"/>
          <p:nvPr/>
        </p:nvSpPr>
        <p:spPr>
          <a:xfrm>
            <a:off x="2580629" y="5441395"/>
            <a:ext cx="4621163" cy="307777"/>
          </a:xfrm>
          <a:prstGeom prst="rect">
            <a:avLst/>
          </a:prstGeom>
          <a:noFill/>
        </p:spPr>
        <p:txBody>
          <a:bodyPr wrap="square" rtlCol="0">
            <a:spAutoFit/>
          </a:bodyPr>
          <a:lstStyle/>
          <a:p>
            <a:r>
              <a:rPr lang="en-IN" sz="1400" dirty="0"/>
              <a:t>Retrieval-Augmented Generation Workflow</a:t>
            </a:r>
          </a:p>
        </p:txBody>
      </p:sp>
      <p:sp>
        <p:nvSpPr>
          <p:cNvPr id="6" name="TextBox 5">
            <a:extLst>
              <a:ext uri="{FF2B5EF4-FFF2-40B4-BE49-F238E27FC236}">
                <a16:creationId xmlns:a16="http://schemas.microsoft.com/office/drawing/2014/main" id="{E4A9CAD2-C3DA-0086-12CA-037BEBD4FED7}"/>
              </a:ext>
            </a:extLst>
          </p:cNvPr>
          <p:cNvSpPr txBox="1"/>
          <p:nvPr/>
        </p:nvSpPr>
        <p:spPr>
          <a:xfrm>
            <a:off x="494655" y="5830109"/>
            <a:ext cx="9255836" cy="923330"/>
          </a:xfrm>
          <a:prstGeom prst="rect">
            <a:avLst/>
          </a:prstGeom>
          <a:noFill/>
        </p:spPr>
        <p:txBody>
          <a:bodyPr wrap="square" rtlCol="0">
            <a:spAutoFit/>
          </a:bodyPr>
          <a:lstStyle/>
          <a:p>
            <a:pPr marL="285744" indent="-285744" algn="just">
              <a:buFont typeface="Arial" panose="020B0604020202020204" pitchFamily="34" charset="0"/>
              <a:buChar char="•"/>
            </a:pPr>
            <a:r>
              <a:rPr lang="en-US" dirty="0" err="1">
                <a:latin typeface="Sitka Banner Semibold" pitchFamily="2" charset="0"/>
              </a:rPr>
              <a:t>LegalLink</a:t>
            </a:r>
            <a:r>
              <a:rPr lang="en-US" dirty="0">
                <a:latin typeface="Sitka Banner Semibold" pitchFamily="2" charset="0"/>
              </a:rPr>
              <a:t> primarily caters to </a:t>
            </a:r>
            <a:r>
              <a:rPr lang="en-US" i="1" dirty="0">
                <a:latin typeface="Sitka Banner Semibold" pitchFamily="2" charset="0"/>
              </a:rPr>
              <a:t>law firms and legal professionals</a:t>
            </a:r>
            <a:r>
              <a:rPr lang="en-US" dirty="0">
                <a:latin typeface="Sitka Banner Semibold" pitchFamily="2" charset="0"/>
              </a:rPr>
              <a:t> rather than the general public, making </a:t>
            </a:r>
            <a:r>
              <a:rPr lang="en-US" i="1" dirty="0">
                <a:latin typeface="Sitka Banner Semibold" pitchFamily="2" charset="0"/>
              </a:rPr>
              <a:t>legal research more efficient</a:t>
            </a:r>
            <a:r>
              <a:rPr lang="en-US" dirty="0">
                <a:latin typeface="Sitka Banner Semibold" pitchFamily="2" charset="0"/>
              </a:rPr>
              <a:t> and </a:t>
            </a:r>
            <a:r>
              <a:rPr lang="en-US" i="1" dirty="0">
                <a:latin typeface="Sitka Banner Semibold" pitchFamily="2" charset="0"/>
              </a:rPr>
              <a:t>document management more reliable</a:t>
            </a:r>
            <a:r>
              <a:rPr lang="en-US" dirty="0">
                <a:latin typeface="Sitka Banner Semibold" pitchFamily="2" charset="0"/>
              </a:rPr>
              <a:t>.</a:t>
            </a:r>
          </a:p>
          <a:p>
            <a:endParaRPr lang="en-IN" dirty="0"/>
          </a:p>
        </p:txBody>
      </p:sp>
    </p:spTree>
    <p:extLst>
      <p:ext uri="{BB962C8B-B14F-4D97-AF65-F5344CB8AC3E}">
        <p14:creationId xmlns:p14="http://schemas.microsoft.com/office/powerpoint/2010/main" val="20087945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0C883-7528-F9C5-D6FA-15EC059A3021}"/>
              </a:ext>
            </a:extLst>
          </p:cNvPr>
          <p:cNvSpPr>
            <a:spLocks noGrp="1"/>
          </p:cNvSpPr>
          <p:nvPr>
            <p:ph type="title"/>
          </p:nvPr>
        </p:nvSpPr>
        <p:spPr/>
        <p:txBody>
          <a:bodyPr/>
          <a:lstStyle/>
          <a:p>
            <a:r>
              <a:rPr lang="en-US" dirty="0">
                <a:solidFill>
                  <a:schemeClr val="accent5">
                    <a:lumMod val="50000"/>
                  </a:schemeClr>
                </a:solidFill>
              </a:rPr>
              <a:t>11)CONCLUSION</a:t>
            </a:r>
            <a:r>
              <a:rPr lang="en-US" dirty="0"/>
              <a:t>​</a:t>
            </a:r>
          </a:p>
        </p:txBody>
      </p:sp>
      <p:sp>
        <p:nvSpPr>
          <p:cNvPr id="3" name="Slide Number Placeholder 2">
            <a:extLst>
              <a:ext uri="{FF2B5EF4-FFF2-40B4-BE49-F238E27FC236}">
                <a16:creationId xmlns:a16="http://schemas.microsoft.com/office/drawing/2014/main" id="{8D3FE259-B742-148B-88EA-EAE84226FE5A}"/>
              </a:ext>
            </a:extLst>
          </p:cNvPr>
          <p:cNvSpPr>
            <a:spLocks noGrp="1"/>
          </p:cNvSpPr>
          <p:nvPr>
            <p:ph type="sldNum" sz="quarter" idx="12"/>
          </p:nvPr>
        </p:nvSpPr>
        <p:spPr/>
        <p:txBody>
          <a:bodyPr/>
          <a:lstStyle/>
          <a:p>
            <a:fld id="{B5CEABB6-07DC-46E8-9B57-56EC44A396E5}" type="slidenum">
              <a:rPr lang="en-US" smtClean="0"/>
              <a:pPr/>
              <a:t>50</a:t>
            </a:fld>
            <a:endParaRPr lang="en-US" dirty="0"/>
          </a:p>
        </p:txBody>
      </p:sp>
      <p:sp>
        <p:nvSpPr>
          <p:cNvPr id="4" name="Rectangle 1">
            <a:extLst>
              <a:ext uri="{FF2B5EF4-FFF2-40B4-BE49-F238E27FC236}">
                <a16:creationId xmlns:a16="http://schemas.microsoft.com/office/drawing/2014/main" id="{AE219EB0-0531-2115-1C85-2C651FA06003}"/>
              </a:ext>
            </a:extLst>
          </p:cNvPr>
          <p:cNvSpPr>
            <a:spLocks noGrp="1" noChangeArrowheads="1"/>
          </p:cNvSpPr>
          <p:nvPr>
            <p:ph type="body" sz="quarter" idx="13"/>
          </p:nvPr>
        </p:nvSpPr>
        <p:spPr bwMode="auto">
          <a:xfrm>
            <a:off x="914399" y="2492497"/>
            <a:ext cx="843487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latin typeface="Sitka Banner Semibold" pitchFamily="2" charset="0"/>
              </a:rPr>
              <a:t>The LEGALEASE project aims to revolutionize legal assistance by providing an AI-powered platform that simplifies access to legal information. With features such as natural language processing for legal queries, bilingual support (English and Malayalam), IPC section referencing, voice input, and an intuitive search system, the platform ensures ease of use for both legal professionals and the general </a:t>
            </a:r>
            <a:r>
              <a:rPr kumimoji="0" lang="en-US" altLang="en-US" b="0" i="0" u="none" strike="noStrike" cap="none" normalizeH="0" baseline="0" dirty="0" err="1">
                <a:ln>
                  <a:noFill/>
                </a:ln>
                <a:solidFill>
                  <a:schemeClr val="tx1"/>
                </a:solidFill>
                <a:effectLst/>
                <a:latin typeface="Sitka Banner Semibold" pitchFamily="2" charset="0"/>
              </a:rPr>
              <a:t>public.LEGALEASE</a:t>
            </a:r>
            <a:r>
              <a:rPr kumimoji="0" lang="en-US" altLang="en-US" b="0" i="0" u="none" strike="noStrike" cap="none" normalizeH="0" baseline="0" dirty="0">
                <a:ln>
                  <a:noFill/>
                </a:ln>
                <a:solidFill>
                  <a:schemeClr val="tx1"/>
                </a:solidFill>
                <a:effectLst/>
                <a:latin typeface="Sitka Banner Semibold" pitchFamily="2" charset="0"/>
              </a:rPr>
              <a:t> will serve as a valuable tool for individuals seeking legal clarity, reducing dependency on manual legal research and making the legal system more accessible to all technology advances, </a:t>
            </a:r>
            <a:r>
              <a:rPr kumimoji="0" lang="en-US" altLang="en-US" b="0" i="0" u="none" strike="noStrike" cap="none" normalizeH="0" baseline="0" dirty="0" err="1">
                <a:ln>
                  <a:noFill/>
                </a:ln>
                <a:solidFill>
                  <a:schemeClr val="tx1"/>
                </a:solidFill>
                <a:effectLst/>
                <a:latin typeface="Sitka Banner Semibold" pitchFamily="2" charset="0"/>
              </a:rPr>
              <a:t>LegalEase</a:t>
            </a:r>
            <a:r>
              <a:rPr kumimoji="0" lang="en-US" altLang="en-US" b="0" i="0" u="none" strike="noStrike" cap="none" normalizeH="0" baseline="0" dirty="0">
                <a:ln>
                  <a:noFill/>
                </a:ln>
                <a:solidFill>
                  <a:schemeClr val="tx1"/>
                </a:solidFill>
                <a:effectLst/>
                <a:latin typeface="Sitka Banner Semibold" pitchFamily="2" charset="0"/>
              </a:rPr>
              <a:t> can be expanded with blockchain security, advanced AI recommendations, and mobile applications, making it an essential tool for the future of legal research and documentation.</a:t>
            </a:r>
          </a:p>
        </p:txBody>
      </p:sp>
    </p:spTree>
    <p:extLst>
      <p:ext uri="{BB962C8B-B14F-4D97-AF65-F5344CB8AC3E}">
        <p14:creationId xmlns:p14="http://schemas.microsoft.com/office/powerpoint/2010/main" val="2384746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9059BF-8127-7B03-A2A1-C5B8FB587400}"/>
              </a:ext>
            </a:extLst>
          </p:cNvPr>
          <p:cNvSpPr>
            <a:spLocks noGrp="1"/>
          </p:cNvSpPr>
          <p:nvPr>
            <p:ph type="sldNum" sz="quarter" idx="12"/>
          </p:nvPr>
        </p:nvSpPr>
        <p:spPr/>
        <p:txBody>
          <a:bodyPr/>
          <a:lstStyle/>
          <a:p>
            <a:fld id="{B5CEABB6-07DC-46E8-9B57-56EC44A396E5}" type="slidenum">
              <a:rPr lang="en-US" smtClean="0"/>
              <a:pPr/>
              <a:t>51</a:t>
            </a:fld>
            <a:endParaRPr lang="en-US" dirty="0"/>
          </a:p>
        </p:txBody>
      </p:sp>
      <p:sp>
        <p:nvSpPr>
          <p:cNvPr id="4" name="TextBox 3">
            <a:extLst>
              <a:ext uri="{FF2B5EF4-FFF2-40B4-BE49-F238E27FC236}">
                <a16:creationId xmlns:a16="http://schemas.microsoft.com/office/drawing/2014/main" id="{28E81F9F-B442-C10B-2A5C-E9EB084C588C}"/>
              </a:ext>
            </a:extLst>
          </p:cNvPr>
          <p:cNvSpPr txBox="1"/>
          <p:nvPr/>
        </p:nvSpPr>
        <p:spPr>
          <a:xfrm>
            <a:off x="578497" y="437835"/>
            <a:ext cx="6550091" cy="646331"/>
          </a:xfrm>
          <a:prstGeom prst="rect">
            <a:avLst/>
          </a:prstGeom>
          <a:noFill/>
        </p:spPr>
        <p:txBody>
          <a:bodyPr wrap="square" rtlCol="0">
            <a:spAutoFit/>
          </a:bodyPr>
          <a:lstStyle/>
          <a:p>
            <a:r>
              <a:rPr lang="en-US" sz="3600" dirty="0">
                <a:solidFill>
                  <a:schemeClr val="accent5">
                    <a:lumMod val="50000"/>
                  </a:schemeClr>
                </a:solidFill>
              </a:rPr>
              <a:t>12)REFERENCES</a:t>
            </a:r>
            <a:endParaRPr lang="en-IN" sz="3600" dirty="0">
              <a:solidFill>
                <a:schemeClr val="accent5">
                  <a:lumMod val="50000"/>
                </a:schemeClr>
              </a:solidFill>
            </a:endParaRPr>
          </a:p>
        </p:txBody>
      </p:sp>
      <p:sp>
        <p:nvSpPr>
          <p:cNvPr id="5" name="TextBox 4">
            <a:extLst>
              <a:ext uri="{FF2B5EF4-FFF2-40B4-BE49-F238E27FC236}">
                <a16:creationId xmlns:a16="http://schemas.microsoft.com/office/drawing/2014/main" id="{941F48FA-6527-5343-930D-0C59A8703CC6}"/>
              </a:ext>
            </a:extLst>
          </p:cNvPr>
          <p:cNvSpPr txBox="1"/>
          <p:nvPr/>
        </p:nvSpPr>
        <p:spPr>
          <a:xfrm>
            <a:off x="494525" y="1240048"/>
            <a:ext cx="8677468" cy="2585323"/>
          </a:xfrm>
          <a:prstGeom prst="rect">
            <a:avLst/>
          </a:prstGeom>
          <a:noFill/>
        </p:spPr>
        <p:txBody>
          <a:bodyPr wrap="square" rtlCol="0">
            <a:spAutoFit/>
          </a:bodyPr>
          <a:lstStyle/>
          <a:p>
            <a:pPr marL="285744" indent="-285744" algn="just">
              <a:buFont typeface="Wingdings" panose="05000000000000000000" pitchFamily="2" charset="2"/>
              <a:buChar char="§"/>
            </a:pPr>
            <a:r>
              <a:rPr lang="en-IN" dirty="0">
                <a:latin typeface="Sitka Banner Semibold" pitchFamily="2" charset="0"/>
              </a:rPr>
              <a:t>"AI-Powered Chatbots for Legal Assistance" – International Journal of Legal Technology, 2023</a:t>
            </a:r>
          </a:p>
          <a:p>
            <a:pPr marL="285744" indent="-285744" algn="just">
              <a:buFont typeface="Wingdings" panose="05000000000000000000" pitchFamily="2" charset="2"/>
              <a:buChar char="§"/>
            </a:pPr>
            <a:r>
              <a:rPr lang="en-IN" dirty="0">
                <a:latin typeface="Sitka Banner Semibold" pitchFamily="2" charset="0"/>
              </a:rPr>
              <a:t>"Natural Language Processing for Legal Document Analysis" – IEEE Legal AI Conference, 2024</a:t>
            </a:r>
          </a:p>
          <a:p>
            <a:pPr marL="285744" indent="-285744" algn="just">
              <a:buFont typeface="Wingdings" panose="05000000000000000000" pitchFamily="2" charset="2"/>
              <a:buChar char="§"/>
            </a:pPr>
            <a:r>
              <a:rPr lang="en-IN" dirty="0">
                <a:latin typeface="Sitka Banner Semibold" pitchFamily="2" charset="0"/>
              </a:rPr>
              <a:t>"Speech Recognition for Legal Queries" – AI &amp; Voice Processing Journal, 2024</a:t>
            </a:r>
          </a:p>
          <a:p>
            <a:pPr marL="285744" indent="-285744" algn="just">
              <a:buFont typeface="Wingdings" panose="05000000000000000000" pitchFamily="2" charset="2"/>
              <a:buChar char="§"/>
            </a:pPr>
            <a:r>
              <a:rPr lang="en-IN" dirty="0">
                <a:latin typeface="Sitka Banner Semibold" pitchFamily="2" charset="0"/>
              </a:rPr>
              <a:t>"Implementing Bilingual Search Engines for Legal Information" – Language Processing Review, 2023OLQ A online legal query</a:t>
            </a:r>
          </a:p>
          <a:p>
            <a:pPr marL="285744" indent="-285744" algn="just">
              <a:buFont typeface="Wingdings" panose="05000000000000000000" pitchFamily="2" charset="2"/>
              <a:buChar char="§"/>
            </a:pPr>
            <a:r>
              <a:rPr lang="en-IN" dirty="0" err="1">
                <a:latin typeface="Sitka Banner Semibold" pitchFamily="2" charset="0"/>
              </a:rPr>
              <a:t>NyayGuru</a:t>
            </a:r>
            <a:r>
              <a:rPr lang="en-IN" dirty="0">
                <a:latin typeface="Sitka Banner Semibold" pitchFamily="2" charset="0"/>
              </a:rPr>
              <a:t> – Free legal AI chatbot supporting multiple languages (nyayguru.com).</a:t>
            </a:r>
          </a:p>
          <a:p>
            <a:pPr marL="285744" indent="-285744" algn="just">
              <a:buFont typeface="Wingdings" panose="05000000000000000000" pitchFamily="2" charset="2"/>
              <a:buChar char="§"/>
            </a:pPr>
            <a:r>
              <a:rPr lang="en-IN" dirty="0">
                <a:latin typeface="Sitka Banner Semibold" pitchFamily="2" charset="0"/>
              </a:rPr>
              <a:t>https://play.google.com/store/apps/details?id=com.nyayashodh.app</a:t>
            </a:r>
          </a:p>
        </p:txBody>
      </p:sp>
    </p:spTree>
    <p:extLst>
      <p:ext uri="{BB962C8B-B14F-4D97-AF65-F5344CB8AC3E}">
        <p14:creationId xmlns:p14="http://schemas.microsoft.com/office/powerpoint/2010/main" val="15933027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p:txBody>
          <a:bodyPr/>
          <a:lstStyle/>
          <a:p>
            <a:r>
              <a:rPr lang="en-US" dirty="0">
                <a:solidFill>
                  <a:schemeClr val="accent5">
                    <a:lumMod val="50000"/>
                  </a:schemeClr>
                </a:solidFill>
              </a:rPr>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p:txBody>
          <a:bodyPr vert="horz" lIns="121920" tIns="60960" rIns="121920" bIns="0" rtlCol="0" anchor="t">
            <a:normAutofit/>
          </a:bodyPr>
          <a:lstStyle/>
          <a:p>
            <a:r>
              <a:rPr lang="en-US" dirty="0"/>
              <a:t>Group 15(</a:t>
            </a:r>
            <a:r>
              <a:rPr lang="en-US" dirty="0" err="1"/>
              <a:t>LegalEase</a:t>
            </a:r>
            <a:r>
              <a:rPr lang="en-US" dirty="0"/>
              <a:t>)</a:t>
            </a:r>
          </a:p>
          <a:p>
            <a:r>
              <a:rPr lang="en-US" dirty="0"/>
              <a:t>CSE B,S6</a:t>
            </a:r>
          </a:p>
        </p:txBody>
      </p:sp>
    </p:spTree>
    <p:extLst>
      <p:ext uri="{BB962C8B-B14F-4D97-AF65-F5344CB8AC3E}">
        <p14:creationId xmlns:p14="http://schemas.microsoft.com/office/powerpoint/2010/main" val="2436493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558801" y="566679"/>
            <a:ext cx="8594531" cy="5509200"/>
          </a:xfrm>
          <a:prstGeom prst="rect">
            <a:avLst/>
          </a:prstGeom>
          <a:noFill/>
        </p:spPr>
        <p:txBody>
          <a:bodyPr wrap="square" rtlCol="0">
            <a:spAutoFit/>
          </a:bodyPr>
          <a:lstStyle/>
          <a:p>
            <a:r>
              <a:rPr lang="en-IN" sz="2000" dirty="0">
                <a:latin typeface="Arial Black" panose="020B0A04020102020204" pitchFamily="34" charset="0"/>
              </a:rPr>
              <a:t>RESEARCH PAPER 1(cont.)</a:t>
            </a:r>
          </a:p>
          <a:p>
            <a:endParaRPr lang="en-IN" sz="2000" dirty="0">
              <a:solidFill>
                <a:schemeClr val="accent2">
                  <a:lumMod val="75000"/>
                </a:schemeClr>
              </a:solidFill>
              <a:effectLst>
                <a:outerShdw blurRad="38100" dist="38100" dir="2700000" algn="tl">
                  <a:srgbClr val="000000">
                    <a:alpha val="43137"/>
                  </a:srgbClr>
                </a:outerShdw>
              </a:effectLst>
              <a:latin typeface="Britannic Bold" panose="020B0903060703020204" pitchFamily="34" charset="0"/>
            </a:endParaRPr>
          </a:p>
          <a:p>
            <a:r>
              <a:rPr lang="en-IN"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KEY FEATURES:</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Retrieval-Augmented Generation (RAG)</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NLP-Powered Legal Q&amp;A Chatbot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Document Summarization  </a:t>
            </a:r>
          </a:p>
          <a:p>
            <a:pPr marL="342891" indent="-342891" algn="just">
              <a:buFont typeface="Wingdings" panose="05000000000000000000" pitchFamily="2" charset="2"/>
              <a:buChar char="Ø"/>
            </a:pPr>
            <a:r>
              <a:rPr lang="en-US" sz="2400" dirty="0">
                <a:solidFill>
                  <a:schemeClr val="tx1">
                    <a:lumMod val="95000"/>
                    <a:lumOff val="5000"/>
                  </a:schemeClr>
                </a:solidFill>
                <a:latin typeface="Sitka Banner Semibold" pitchFamily="2" charset="0"/>
              </a:rPr>
              <a:t>Data Security Mechanisms  </a:t>
            </a:r>
          </a:p>
          <a:p>
            <a:pPr marL="342891" indent="-342891" algn="just">
              <a:buFont typeface="Wingdings" panose="05000000000000000000" pitchFamily="2" charset="2"/>
              <a:buChar char="Ø"/>
            </a:pPr>
            <a:endParaRPr lang="en-US" dirty="0">
              <a:solidFill>
                <a:schemeClr val="tx1">
                  <a:lumMod val="95000"/>
                  <a:lumOff val="5000"/>
                </a:schemeClr>
              </a:solidFill>
              <a:effectLst>
                <a:outerShdw blurRad="38100" dist="38100" dir="2700000" algn="tl">
                  <a:srgbClr val="000000">
                    <a:alpha val="43137"/>
                  </a:srgbClr>
                </a:outerShdw>
              </a:effectLst>
              <a:latin typeface="Sitka Banner Semibold" pitchFamily="2" charset="0"/>
            </a:endParaRPr>
          </a:p>
          <a:p>
            <a:pPr algn="just"/>
            <a:r>
              <a:rPr lang="en-IN"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IMPORTANCE:</a:t>
            </a:r>
          </a:p>
          <a:p>
            <a:pPr marL="342891" indent="-342891" algn="just">
              <a:buFont typeface="Wingdings" panose="05000000000000000000" pitchFamily="2" charset="2"/>
              <a:buChar char="Ø"/>
            </a:pPr>
            <a:r>
              <a:rPr lang="en-US" sz="2400" dirty="0">
                <a:latin typeface="Sitka Banner Semibold" pitchFamily="2" charset="0"/>
              </a:rPr>
              <a:t>Efficiency for Legal Professionals</a:t>
            </a:r>
          </a:p>
          <a:p>
            <a:pPr marL="342891" indent="-342891" algn="just">
              <a:buFont typeface="Wingdings" panose="05000000000000000000" pitchFamily="2" charset="2"/>
              <a:buChar char="Ø"/>
            </a:pPr>
            <a:r>
              <a:rPr lang="en-US" sz="2400" dirty="0">
                <a:latin typeface="Sitka Banner Semibold" pitchFamily="2" charset="0"/>
              </a:rPr>
              <a:t>Improved Accuracy</a:t>
            </a:r>
          </a:p>
          <a:p>
            <a:pPr marL="342891" indent="-342891" algn="just">
              <a:buFont typeface="Wingdings" panose="05000000000000000000" pitchFamily="2" charset="2"/>
              <a:buChar char="Ø"/>
            </a:pPr>
            <a:r>
              <a:rPr lang="en-US" sz="2400" dirty="0">
                <a:latin typeface="Sitka Banner Semibold" pitchFamily="2" charset="0"/>
              </a:rPr>
              <a:t>Enhanced Document Management</a:t>
            </a:r>
          </a:p>
          <a:p>
            <a:pPr marL="342891" indent="-342891" algn="just">
              <a:buFont typeface="Wingdings" panose="05000000000000000000" pitchFamily="2" charset="2"/>
              <a:buChar char="Ø"/>
            </a:pPr>
            <a:r>
              <a:rPr lang="en-US" sz="2400" dirty="0">
                <a:latin typeface="Sitka Banner Semibold" pitchFamily="2" charset="0"/>
              </a:rPr>
              <a:t>Accessible Knowledge Base</a:t>
            </a:r>
            <a:endParaRPr lang="en-IN" sz="2400" dirty="0">
              <a:latin typeface="Sitka Banner Semibold" pitchFamily="2" charset="0"/>
            </a:endParaRPr>
          </a:p>
          <a:p>
            <a:pPr marL="342891" indent="-342891" algn="just">
              <a:buFont typeface="Wingdings" panose="05000000000000000000" pitchFamily="2" charset="2"/>
              <a:buChar char="Ø"/>
            </a:pPr>
            <a:endParaRPr lang="en-IN" sz="2400" dirty="0">
              <a:solidFill>
                <a:schemeClr val="accent6">
                  <a:lumMod val="50000"/>
                </a:schemeClr>
              </a:solidFill>
              <a:latin typeface="Bell MT" panose="02020503060305020303" pitchFamily="18" charset="0"/>
            </a:endParaRPr>
          </a:p>
          <a:p>
            <a:endParaRPr lang="en-US" sz="2400" dirty="0">
              <a:solidFill>
                <a:schemeClr val="accent2">
                  <a:lumMod val="75000"/>
                </a:schemeClr>
              </a:solidFill>
              <a:latin typeface="Bell MT" panose="02020503060305020303" pitchFamily="18" charset="0"/>
            </a:endParaRPr>
          </a:p>
          <a:p>
            <a:endParaRPr lang="en-IN" b="1" dirty="0">
              <a:latin typeface="Bahnschrift SemiBold Condensed" panose="020B0502040204020203" pitchFamily="34" charset="0"/>
            </a:endParaRPr>
          </a:p>
        </p:txBody>
      </p:sp>
    </p:spTree>
    <p:extLst>
      <p:ext uri="{BB962C8B-B14F-4D97-AF65-F5344CB8AC3E}">
        <p14:creationId xmlns:p14="http://schemas.microsoft.com/office/powerpoint/2010/main" val="3233608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297543" y="566679"/>
            <a:ext cx="9173028" cy="3170099"/>
          </a:xfrm>
          <a:prstGeom prst="rect">
            <a:avLst/>
          </a:prstGeom>
          <a:noFill/>
        </p:spPr>
        <p:txBody>
          <a:bodyPr wrap="square" rtlCol="0">
            <a:spAutoFit/>
          </a:bodyPr>
          <a:lstStyle/>
          <a:p>
            <a:r>
              <a:rPr lang="en-IN" sz="2000" dirty="0">
                <a:latin typeface="Arial Black" panose="020B0A04020102020204" pitchFamily="34" charset="0"/>
              </a:rPr>
              <a:t>RESEARCH PAPER 1(cont.)</a:t>
            </a:r>
          </a:p>
          <a:p>
            <a:endParaRPr lang="en-IN" sz="2000" dirty="0"/>
          </a:p>
          <a:p>
            <a:r>
              <a:rPr lang="en-US" sz="2000" b="1"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Advantages:</a:t>
            </a:r>
          </a:p>
          <a:p>
            <a:endParaRPr lang="en-US" sz="2000" b="1" dirty="0">
              <a:latin typeface="Sitka Banner Semibold" pitchFamily="2" charset="0"/>
            </a:endParaRPr>
          </a:p>
          <a:p>
            <a:pPr marL="342891" indent="-342891" algn="just">
              <a:buFont typeface="Courier New" panose="02070309020205020404" pitchFamily="49" charset="0"/>
              <a:buChar char="o"/>
            </a:pPr>
            <a:r>
              <a:rPr lang="en-US" sz="2400" b="1" dirty="0">
                <a:latin typeface="Sitka Banner Semibold" pitchFamily="2" charset="0"/>
                <a:ea typeface="Sans Serif Collection" panose="020B0502040504020204" pitchFamily="34" charset="0"/>
                <a:cs typeface="Times New Roman" panose="02020603050405020304" pitchFamily="18" charset="0"/>
              </a:rPr>
              <a:t>Higher Accuracy</a:t>
            </a:r>
          </a:p>
          <a:p>
            <a:pPr marL="342891" indent="-342891" algn="just">
              <a:buFont typeface="Courier New" panose="02070309020205020404" pitchFamily="49" charset="0"/>
              <a:buChar char="o"/>
            </a:pPr>
            <a:r>
              <a:rPr lang="en-US" sz="2400" b="1" dirty="0">
                <a:latin typeface="Sitka Banner Semibold" pitchFamily="2" charset="0"/>
                <a:ea typeface="Sans Serif Collection" panose="020B0502040504020204" pitchFamily="34" charset="0"/>
                <a:cs typeface="Times New Roman" panose="02020603050405020304" pitchFamily="18" charset="0"/>
              </a:rPr>
              <a:t>Legal Document Processing</a:t>
            </a:r>
          </a:p>
          <a:p>
            <a:pPr marL="342891" indent="-342891" algn="just">
              <a:buFont typeface="Courier New" panose="02070309020205020404" pitchFamily="49" charset="0"/>
              <a:buChar char="o"/>
            </a:pPr>
            <a:r>
              <a:rPr lang="en-US" sz="2400" b="1" dirty="0">
                <a:latin typeface="Sitka Banner Semibold" pitchFamily="2" charset="0"/>
                <a:ea typeface="Sans Serif Collection" panose="020B0502040504020204" pitchFamily="34" charset="0"/>
                <a:cs typeface="Times New Roman" panose="02020603050405020304" pitchFamily="18" charset="0"/>
              </a:rPr>
              <a:t>Automated Statute Lookup</a:t>
            </a:r>
          </a:p>
          <a:p>
            <a:pPr marL="342891" indent="-342891" algn="just">
              <a:buFont typeface="Courier New" panose="02070309020205020404" pitchFamily="49" charset="0"/>
              <a:buChar char="o"/>
            </a:pPr>
            <a:r>
              <a:rPr lang="en-US" sz="2400" b="1" dirty="0">
                <a:latin typeface="Sitka Banner Semibold" pitchFamily="2" charset="0"/>
                <a:ea typeface="Sans Serif Collection" panose="020B0502040504020204" pitchFamily="34" charset="0"/>
                <a:cs typeface="Times New Roman" panose="02020603050405020304" pitchFamily="18" charset="0"/>
              </a:rPr>
              <a:t>Summarization</a:t>
            </a:r>
          </a:p>
          <a:p>
            <a:pPr marL="342891" indent="-342891" algn="just">
              <a:buFont typeface="Courier New" panose="02070309020205020404" pitchFamily="49" charset="0"/>
              <a:buChar char="o"/>
            </a:pPr>
            <a:r>
              <a:rPr lang="en-US" sz="2400" b="1" dirty="0">
                <a:latin typeface="Sitka Banner Semibold" pitchFamily="2" charset="0"/>
                <a:ea typeface="Sans Serif Collection" panose="020B0502040504020204" pitchFamily="34" charset="0"/>
                <a:cs typeface="Times New Roman" panose="02020603050405020304" pitchFamily="18" charset="0"/>
              </a:rPr>
              <a:t>Legal Automation</a:t>
            </a:r>
            <a:endParaRPr lang="en-IN" sz="2400" b="1" dirty="0">
              <a:latin typeface="Sitka Banner Semibold" pitchFamily="2" charset="0"/>
            </a:endParaRPr>
          </a:p>
        </p:txBody>
      </p:sp>
    </p:spTree>
    <p:extLst>
      <p:ext uri="{BB962C8B-B14F-4D97-AF65-F5344CB8AC3E}">
        <p14:creationId xmlns:p14="http://schemas.microsoft.com/office/powerpoint/2010/main" val="576743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C5BBF0-9F37-156E-A4BC-5A6BED05A75C}"/>
              </a:ext>
            </a:extLst>
          </p:cNvPr>
          <p:cNvSpPr>
            <a:spLocks noGrp="1"/>
          </p:cNvSpPr>
          <p:nvPr>
            <p:ph type="sldNum" sz="quarter" idx="12"/>
          </p:nvPr>
        </p:nvSpPr>
        <p:spPr/>
        <p:txBody>
          <a:bodyPr/>
          <a:lstStyle/>
          <a:p>
            <a:fld id="{B5CEABB6-07DC-46E8-9B57-56EC44A396E5}" type="slidenum">
              <a:rPr lang="en-US" smtClean="0"/>
              <a:pPr/>
              <a:t>8</a:t>
            </a:fld>
            <a:endParaRPr lang="en-US" dirty="0"/>
          </a:p>
        </p:txBody>
      </p:sp>
      <p:sp>
        <p:nvSpPr>
          <p:cNvPr id="3" name="TextBox 2">
            <a:extLst>
              <a:ext uri="{FF2B5EF4-FFF2-40B4-BE49-F238E27FC236}">
                <a16:creationId xmlns:a16="http://schemas.microsoft.com/office/drawing/2014/main" id="{5881B4E0-C649-EA5E-5301-8373CC27150B}"/>
              </a:ext>
            </a:extLst>
          </p:cNvPr>
          <p:cNvSpPr txBox="1"/>
          <p:nvPr/>
        </p:nvSpPr>
        <p:spPr>
          <a:xfrm>
            <a:off x="558800" y="566679"/>
            <a:ext cx="8715203" cy="3170099"/>
          </a:xfrm>
          <a:prstGeom prst="rect">
            <a:avLst/>
          </a:prstGeom>
          <a:noFill/>
        </p:spPr>
        <p:txBody>
          <a:bodyPr wrap="square" rtlCol="0">
            <a:spAutoFit/>
          </a:bodyPr>
          <a:lstStyle/>
          <a:p>
            <a:r>
              <a:rPr lang="en-IN" sz="2000" dirty="0">
                <a:latin typeface="Arial Black" panose="020B0A04020102020204" pitchFamily="34" charset="0"/>
              </a:rPr>
              <a:t>RESEARCH PAPER 1(cont.)</a:t>
            </a:r>
          </a:p>
          <a:p>
            <a:endParaRPr lang="en-IN" sz="2000" dirty="0"/>
          </a:p>
          <a:p>
            <a:r>
              <a:rPr lang="en-US" sz="2000" b="1" dirty="0">
                <a:solidFill>
                  <a:schemeClr val="accent6">
                    <a:lumMod val="50000"/>
                  </a:schemeClr>
                </a:solidFill>
                <a:effectLst>
                  <a:outerShdw blurRad="38100" dist="38100" dir="2700000" algn="tl">
                    <a:srgbClr val="000000">
                      <a:alpha val="43137"/>
                    </a:srgbClr>
                  </a:outerShdw>
                </a:effectLst>
                <a:latin typeface="Britannic Bold" panose="020B0903060703020204" pitchFamily="34" charset="0"/>
              </a:rPr>
              <a:t>Disadvantages:</a:t>
            </a:r>
          </a:p>
          <a:p>
            <a:endParaRPr lang="en-US" sz="2000" b="1" dirty="0">
              <a:latin typeface="Times New Roman" panose="02020603050405020304" pitchFamily="18" charset="0"/>
              <a:cs typeface="Times New Roman" panose="02020603050405020304" pitchFamily="18" charset="0"/>
            </a:endParaRPr>
          </a:p>
          <a:p>
            <a:pPr marL="342891" indent="-342891" algn="just">
              <a:buFont typeface="Courier New" panose="02070309020205020404" pitchFamily="49" charset="0"/>
              <a:buChar char="o"/>
            </a:pPr>
            <a:r>
              <a:rPr lang="en-US" sz="2400" b="1" dirty="0">
                <a:latin typeface="Sitka Banner Semibold" pitchFamily="2" charset="0"/>
                <a:cs typeface="Times New Roman" panose="02020603050405020304" pitchFamily="18" charset="0"/>
              </a:rPr>
              <a:t>English Only</a:t>
            </a:r>
          </a:p>
          <a:p>
            <a:pPr marL="342891" indent="-342891" algn="just">
              <a:buFont typeface="Courier New" panose="02070309020205020404" pitchFamily="49" charset="0"/>
              <a:buChar char="o"/>
            </a:pPr>
            <a:r>
              <a:rPr lang="en-US" sz="2400" b="1" u="sng" dirty="0">
                <a:latin typeface="Sitka Banner Semibold" pitchFamily="2" charset="0"/>
                <a:cs typeface="Times New Roman" panose="02020603050405020304" pitchFamily="18" charset="0"/>
              </a:rPr>
              <a:t>No Outcome Predictions:</a:t>
            </a:r>
            <a:r>
              <a:rPr lang="en-US" sz="2400" u="sng" dirty="0">
                <a:latin typeface="Sitka Banner Semibold" pitchFamily="2" charset="0"/>
                <a:cs typeface="Times New Roman" panose="02020603050405020304" pitchFamily="18" charset="0"/>
              </a:rPr>
              <a:t> </a:t>
            </a:r>
            <a:r>
              <a:rPr lang="en-US" sz="2400" dirty="0">
                <a:latin typeface="Sitka Banner Semibold" pitchFamily="2" charset="0"/>
                <a:cs typeface="Times New Roman" panose="02020603050405020304" pitchFamily="18" charset="0"/>
              </a:rPr>
              <a:t>Unlike </a:t>
            </a:r>
            <a:r>
              <a:rPr lang="en-US" sz="2400" dirty="0" err="1">
                <a:latin typeface="Sitka Banner Semibold" pitchFamily="2" charset="0"/>
                <a:cs typeface="Times New Roman" panose="02020603050405020304" pitchFamily="18" charset="0"/>
              </a:rPr>
              <a:t>Legalease</a:t>
            </a:r>
            <a:r>
              <a:rPr lang="en-US" sz="2400" dirty="0">
                <a:latin typeface="Sitka Banner Semibold" pitchFamily="2" charset="0"/>
                <a:cs typeface="Times New Roman" panose="02020603050405020304" pitchFamily="18" charset="0"/>
              </a:rPr>
              <a:t>, it doesn’t predict legal outcomes for case assessment.</a:t>
            </a:r>
          </a:p>
          <a:p>
            <a:pPr marL="342891" indent="-342891" algn="just">
              <a:buFont typeface="Courier New" panose="02070309020205020404" pitchFamily="49" charset="0"/>
              <a:buChar char="o"/>
            </a:pPr>
            <a:r>
              <a:rPr lang="en-US" sz="2400" b="1" dirty="0">
                <a:latin typeface="Sitka Banner Semibold" pitchFamily="2" charset="0"/>
                <a:cs typeface="Times New Roman" panose="02020603050405020304" pitchFamily="18" charset="0"/>
              </a:rPr>
              <a:t>Limited Accessibility</a:t>
            </a:r>
          </a:p>
          <a:p>
            <a:pPr marL="342891" indent="-342891" algn="just">
              <a:buFont typeface="Courier New" panose="02070309020205020404" pitchFamily="49" charset="0"/>
              <a:buChar char="o"/>
            </a:pPr>
            <a:r>
              <a:rPr lang="en-US" sz="2400" b="1" dirty="0">
                <a:latin typeface="Sitka Banner Semibold" pitchFamily="2" charset="0"/>
                <a:cs typeface="Times New Roman" panose="02020603050405020304" pitchFamily="18" charset="0"/>
              </a:rPr>
              <a:t>Text-Only Input</a:t>
            </a:r>
            <a:endParaRPr lang="en-IN" sz="2400" b="1" dirty="0">
              <a:latin typeface="Sitka Banner Semibold" pitchFamily="2" charset="0"/>
              <a:cs typeface="Times New Roman" panose="02020603050405020304" pitchFamily="18" charset="0"/>
            </a:endParaRPr>
          </a:p>
        </p:txBody>
      </p:sp>
    </p:spTree>
    <p:extLst>
      <p:ext uri="{BB962C8B-B14F-4D97-AF65-F5344CB8AC3E}">
        <p14:creationId xmlns:p14="http://schemas.microsoft.com/office/powerpoint/2010/main" val="4286738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B19EB-CE1A-E8C2-17CB-518BD689C5C3}"/>
              </a:ext>
            </a:extLst>
          </p:cNvPr>
          <p:cNvSpPr>
            <a:spLocks noGrp="1"/>
          </p:cNvSpPr>
          <p:nvPr>
            <p:ph type="title"/>
          </p:nvPr>
        </p:nvSpPr>
        <p:spPr/>
        <p:txBody>
          <a:bodyPr/>
          <a:lstStyle/>
          <a:p>
            <a:r>
              <a:rPr lang="en-IN" dirty="0"/>
              <a:t>RESULT</a:t>
            </a:r>
          </a:p>
        </p:txBody>
      </p:sp>
      <p:pic>
        <p:nvPicPr>
          <p:cNvPr id="7" name="Content Placeholder 6" descr="A computer screen shot of a computer screen&#10;&#10;AI-generated content may be incorrect.">
            <a:extLst>
              <a:ext uri="{FF2B5EF4-FFF2-40B4-BE49-F238E27FC236}">
                <a16:creationId xmlns:a16="http://schemas.microsoft.com/office/drawing/2014/main" id="{996021EE-37E2-1A07-8F4A-2A50173BE742}"/>
              </a:ext>
            </a:extLst>
          </p:cNvPr>
          <p:cNvPicPr>
            <a:picLocks noGrp="1" noChangeAspect="1"/>
          </p:cNvPicPr>
          <p:nvPr>
            <p:ph sz="half" idx="1"/>
          </p:nvPr>
        </p:nvPicPr>
        <p:blipFill>
          <a:blip r:embed="rId2"/>
          <a:srcRect l="38106" t="21427" r="9612" b="29996"/>
          <a:stretch/>
        </p:blipFill>
        <p:spPr>
          <a:xfrm>
            <a:off x="126825" y="1598981"/>
            <a:ext cx="6059969" cy="4392891"/>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9" name="Content Placeholder 8" descr="A screenshot of a computer&#10;&#10;AI-generated content may be incorrect.">
            <a:extLst>
              <a:ext uri="{FF2B5EF4-FFF2-40B4-BE49-F238E27FC236}">
                <a16:creationId xmlns:a16="http://schemas.microsoft.com/office/drawing/2014/main" id="{C1ED5F47-4992-870F-8576-B365EABFB337}"/>
              </a:ext>
            </a:extLst>
          </p:cNvPr>
          <p:cNvPicPr>
            <a:picLocks noGrp="1" noChangeAspect="1"/>
          </p:cNvPicPr>
          <p:nvPr>
            <p:ph sz="half" idx="2"/>
          </p:nvPr>
        </p:nvPicPr>
        <p:blipFill>
          <a:blip r:embed="rId3"/>
          <a:srcRect l="10836" t="16332" r="39605" b="7977"/>
          <a:stretch/>
        </p:blipFill>
        <p:spPr>
          <a:xfrm>
            <a:off x="6300582" y="1555423"/>
            <a:ext cx="5764596" cy="4392891"/>
          </a:xfr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Slide Number Placeholder 4">
            <a:extLst>
              <a:ext uri="{FF2B5EF4-FFF2-40B4-BE49-F238E27FC236}">
                <a16:creationId xmlns:a16="http://schemas.microsoft.com/office/drawing/2014/main" id="{A12A8D3C-0FC7-18E1-F325-015DEC5E2C3D}"/>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896020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8903D25-5BE2-4D9E-B7D8-BE1DCAE2DC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51406B-581B-4C29-A833-E33D8A6AB075}">
  <ds:schemaRefs>
    <ds:schemaRef ds:uri="http://schemas.microsoft.com/sharepoint/v3/contenttype/forms"/>
  </ds:schemaRefs>
</ds:datastoreItem>
</file>

<file path=customXml/itemProps3.xml><?xml version="1.0" encoding="utf-8"?>
<ds:datastoreItem xmlns:ds="http://schemas.openxmlformats.org/officeDocument/2006/customXml" ds:itemID="{0F65614A-92F9-4391-AC3D-F3F5B0704F99}">
  <ds:schemaRefs>
    <ds:schemaRef ds:uri="http://schemas.microsoft.com/office/2006/metadata/properties"/>
    <ds:schemaRef ds:uri="http://schemas.openxmlformats.org/package/2006/metadata/core-properties"/>
    <ds:schemaRef ds:uri="http://purl.org/dc/elements/1.1/"/>
    <ds:schemaRef ds:uri="16c05727-aa75-4e4a-9b5f-8a80a1165891"/>
    <ds:schemaRef ds:uri="230e9df3-be65-4c73-a93b-d1236ebd677e"/>
    <ds:schemaRef ds:uri="http://purl.org/dc/dcmitype/"/>
    <ds:schemaRef ds:uri="http://schemas.microsoft.com/office/2006/documentManagement/types"/>
    <ds:schemaRef ds:uri="http://www.w3.org/XML/1998/namespace"/>
    <ds:schemaRef ds:uri="http://schemas.microsoft.com/office/infopath/2007/PartnerControls"/>
    <ds:schemaRef ds:uri="71af3243-3dd4-4a8d-8c0d-dd76da1f02a5"/>
    <ds:schemaRef ds:uri="http://schemas.microsoft.com/sharepoint/v3"/>
    <ds:schemaRef ds:uri="http://purl.org/dc/te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Facet</Template>
  <TotalTime>4227</TotalTime>
  <Words>2441</Words>
  <Application>Microsoft Office PowerPoint</Application>
  <PresentationFormat>Widescreen</PresentationFormat>
  <Paragraphs>418</Paragraphs>
  <Slides>52</Slides>
  <Notes>30</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52</vt:i4>
      </vt:variant>
    </vt:vector>
  </HeadingPairs>
  <TitlesOfParts>
    <vt:vector size="73" baseType="lpstr">
      <vt:lpstr>Algerian</vt:lpstr>
      <vt:lpstr>Arial</vt:lpstr>
      <vt:lpstr>Arial Black</vt:lpstr>
      <vt:lpstr>Bahnschrift SemiBold Condensed</vt:lpstr>
      <vt:lpstr>Baskerville Old Face</vt:lpstr>
      <vt:lpstr>Bell MT</vt:lpstr>
      <vt:lpstr>Britannic Bold</vt:lpstr>
      <vt:lpstr>Calibri</vt:lpstr>
      <vt:lpstr>Century</vt:lpstr>
      <vt:lpstr>Constantia</vt:lpstr>
      <vt:lpstr>Courier New</vt:lpstr>
      <vt:lpstr>Franklin Gothic Medium Cond</vt:lpstr>
      <vt:lpstr>Sans Serif Collection</vt:lpstr>
      <vt:lpstr>Sitka Banner Semibold</vt:lpstr>
      <vt:lpstr>Sitka Subheading Semibold</vt:lpstr>
      <vt:lpstr>Times New Roman</vt:lpstr>
      <vt:lpstr>Trebuchet MS</vt:lpstr>
      <vt:lpstr>Twentieth Century</vt:lpstr>
      <vt:lpstr>Wingdings</vt:lpstr>
      <vt:lpstr>Wingdings 3</vt:lpstr>
      <vt:lpstr>Facet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RESULT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lpstr>3)PROBLEM DEFINITION​</vt:lpstr>
      <vt:lpstr>4)PROBLEM STATEMENT​</vt:lpstr>
      <vt:lpstr>5)PROPOSED SYSTEM​</vt:lpstr>
      <vt:lpstr>6)SYSTEM​ DESIGN</vt:lpstr>
      <vt:lpstr>SYSTEM​ DESIGN</vt:lpstr>
      <vt:lpstr>SYSTEM​ DESIGN</vt:lpstr>
      <vt:lpstr>PowerPoint Presentation</vt:lpstr>
      <vt:lpstr>7)MODULE DESCRIPTION​</vt:lpstr>
      <vt:lpstr>7)MODULE DESCRIPTION​</vt:lpstr>
      <vt:lpstr>7)MODULE DESCRIPTION​</vt:lpstr>
      <vt:lpstr>PowerPoint Presentation</vt:lpstr>
      <vt:lpstr>7)MODULE DESCRIPTION​</vt:lpstr>
      <vt:lpstr>PowerPoint Presentation</vt:lpstr>
      <vt:lpstr>8)IMPLEMENTATION DETAILS​</vt:lpstr>
      <vt:lpstr>8)IMPLEMENTATION DETAILS​</vt:lpstr>
      <vt:lpstr>9)RESULT​S AND TESTING</vt:lpstr>
      <vt:lpstr>9)RESULT​S AND TESTING</vt:lpstr>
      <vt:lpstr>9)RESULT​S AND TESTING</vt:lpstr>
      <vt:lpstr>9)RESULT​S AND TESTING</vt:lpstr>
      <vt:lpstr>10)FUTURE SCOPE​</vt:lpstr>
      <vt:lpstr>10)FUTURE SCOPE​</vt:lpstr>
      <vt:lpstr>11)CONCLUSION​</vt:lpstr>
      <vt:lpstr>11)CONCLUSION​</vt:lpstr>
      <vt:lpstr>11)CONCLUSION​</vt:lpstr>
      <vt:lpstr>11)CONCLUSION​</vt:lpstr>
      <vt:lpstr>11)CONCLUSION​</vt:lpstr>
      <vt:lpstr>11)CONCLUSION​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Sruthy Ravi</dc:creator>
  <cp:lastModifiedBy>meya maria</cp:lastModifiedBy>
  <cp:revision>24</cp:revision>
  <dcterms:created xsi:type="dcterms:W3CDTF">2025-02-11T06:51:15Z</dcterms:created>
  <dcterms:modified xsi:type="dcterms:W3CDTF">2025-03-29T05:15:09Z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